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20"/>
  </p:notesMasterIdLst>
  <p:handoutMasterIdLst>
    <p:handoutMasterId r:id="rId121"/>
  </p:handoutMasterIdLst>
  <p:sldIdLst>
    <p:sldId id="864" r:id="rId2"/>
    <p:sldId id="931" r:id="rId3"/>
    <p:sldId id="932" r:id="rId4"/>
    <p:sldId id="933" r:id="rId5"/>
    <p:sldId id="891" r:id="rId6"/>
    <p:sldId id="944" r:id="rId7"/>
    <p:sldId id="887" r:id="rId8"/>
    <p:sldId id="938" r:id="rId9"/>
    <p:sldId id="936" r:id="rId10"/>
    <p:sldId id="939" r:id="rId11"/>
    <p:sldId id="934" r:id="rId12"/>
    <p:sldId id="918" r:id="rId13"/>
    <p:sldId id="920" r:id="rId14"/>
    <p:sldId id="940" r:id="rId15"/>
    <p:sldId id="921" r:id="rId16"/>
    <p:sldId id="923" r:id="rId17"/>
    <p:sldId id="924" r:id="rId18"/>
    <p:sldId id="929" r:id="rId19"/>
    <p:sldId id="942" r:id="rId20"/>
    <p:sldId id="1027" r:id="rId21"/>
    <p:sldId id="1030" r:id="rId22"/>
    <p:sldId id="1028" r:id="rId23"/>
    <p:sldId id="1029" r:id="rId24"/>
    <p:sldId id="986" r:id="rId25"/>
    <p:sldId id="888" r:id="rId26"/>
    <p:sldId id="943" r:id="rId27"/>
    <p:sldId id="1001" r:id="rId28"/>
    <p:sldId id="945" r:id="rId29"/>
    <p:sldId id="946" r:id="rId30"/>
    <p:sldId id="948" r:id="rId31"/>
    <p:sldId id="947" r:id="rId32"/>
    <p:sldId id="956" r:id="rId33"/>
    <p:sldId id="895" r:id="rId34"/>
    <p:sldId id="950" r:id="rId35"/>
    <p:sldId id="951" r:id="rId36"/>
    <p:sldId id="896" r:id="rId37"/>
    <p:sldId id="988" r:id="rId38"/>
    <p:sldId id="1005" r:id="rId39"/>
    <p:sldId id="989" r:id="rId40"/>
    <p:sldId id="1002" r:id="rId41"/>
    <p:sldId id="954" r:id="rId42"/>
    <p:sldId id="955" r:id="rId43"/>
    <p:sldId id="990" r:id="rId44"/>
    <p:sldId id="957" r:id="rId45"/>
    <p:sldId id="958" r:id="rId46"/>
    <p:sldId id="959" r:id="rId47"/>
    <p:sldId id="961" r:id="rId48"/>
    <p:sldId id="1008" r:id="rId49"/>
    <p:sldId id="962" r:id="rId50"/>
    <p:sldId id="963" r:id="rId51"/>
    <p:sldId id="991" r:id="rId52"/>
    <p:sldId id="953" r:id="rId53"/>
    <p:sldId id="987" r:id="rId54"/>
    <p:sldId id="992" r:id="rId55"/>
    <p:sldId id="1000" r:id="rId56"/>
    <p:sldId id="901" r:id="rId57"/>
    <p:sldId id="993" r:id="rId58"/>
    <p:sldId id="964" r:id="rId59"/>
    <p:sldId id="903" r:id="rId60"/>
    <p:sldId id="996" r:id="rId61"/>
    <p:sldId id="994" r:id="rId62"/>
    <p:sldId id="995" r:id="rId63"/>
    <p:sldId id="904" r:id="rId64"/>
    <p:sldId id="907" r:id="rId65"/>
    <p:sldId id="1018" r:id="rId66"/>
    <p:sldId id="967" r:id="rId67"/>
    <p:sldId id="890" r:id="rId68"/>
    <p:sldId id="965" r:id="rId69"/>
    <p:sldId id="966" r:id="rId70"/>
    <p:sldId id="997" r:id="rId71"/>
    <p:sldId id="1023" r:id="rId72"/>
    <p:sldId id="1031" r:id="rId73"/>
    <p:sldId id="998" r:id="rId74"/>
    <p:sldId id="910" r:id="rId75"/>
    <p:sldId id="1012" r:id="rId76"/>
    <p:sldId id="1011" r:id="rId77"/>
    <p:sldId id="1013" r:id="rId78"/>
    <p:sldId id="974" r:id="rId79"/>
    <p:sldId id="916" r:id="rId80"/>
    <p:sldId id="971" r:id="rId81"/>
    <p:sldId id="1016" r:id="rId82"/>
    <p:sldId id="1014" r:id="rId83"/>
    <p:sldId id="1025" r:id="rId84"/>
    <p:sldId id="972" r:id="rId85"/>
    <p:sldId id="970" r:id="rId86"/>
    <p:sldId id="975" r:id="rId87"/>
    <p:sldId id="978" r:id="rId88"/>
    <p:sldId id="976" r:id="rId89"/>
    <p:sldId id="1017" r:id="rId90"/>
    <p:sldId id="1019" r:id="rId91"/>
    <p:sldId id="1020" r:id="rId92"/>
    <p:sldId id="1021" r:id="rId93"/>
    <p:sldId id="973" r:id="rId94"/>
    <p:sldId id="983" r:id="rId95"/>
    <p:sldId id="984" r:id="rId96"/>
    <p:sldId id="979" r:id="rId97"/>
    <p:sldId id="980" r:id="rId98"/>
    <p:sldId id="977" r:id="rId99"/>
    <p:sldId id="999" r:id="rId100"/>
    <p:sldId id="1033" r:id="rId101"/>
    <p:sldId id="1034" r:id="rId102"/>
    <p:sldId id="1035" r:id="rId103"/>
    <p:sldId id="1036" r:id="rId104"/>
    <p:sldId id="1054" r:id="rId105"/>
    <p:sldId id="1053" r:id="rId106"/>
    <p:sldId id="1040" r:id="rId107"/>
    <p:sldId id="1041" r:id="rId108"/>
    <p:sldId id="1055" r:id="rId109"/>
    <p:sldId id="1045" r:id="rId110"/>
    <p:sldId id="1058" r:id="rId111"/>
    <p:sldId id="1057" r:id="rId112"/>
    <p:sldId id="1047" r:id="rId113"/>
    <p:sldId id="1048" r:id="rId114"/>
    <p:sldId id="1049" r:id="rId115"/>
    <p:sldId id="1050" r:id="rId116"/>
    <p:sldId id="1051" r:id="rId117"/>
    <p:sldId id="1052" r:id="rId118"/>
    <p:sldId id="1024" r:id="rId119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33CC"/>
    <a:srgbClr val="0066FF"/>
    <a:srgbClr val="6699FF"/>
    <a:srgbClr val="CFDEFB"/>
    <a:srgbClr val="CC6600"/>
    <a:srgbClr val="CCFF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006" autoAdjust="0"/>
    <p:restoredTop sz="98279" autoAdjust="0"/>
  </p:normalViewPr>
  <p:slideViewPr>
    <p:cSldViewPr>
      <p:cViewPr>
        <p:scale>
          <a:sx n="130" d="100"/>
          <a:sy n="130" d="100"/>
        </p:scale>
        <p:origin x="-10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34D6055-D2A6-452D-ADCC-C3D9C78A3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9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3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43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3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A6D329E-1F64-433B-87AE-B71157A7E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52D3C2-4EDA-42A9-AD41-453E41188B8B}" type="slidenum">
              <a:rPr lang="ru-RU" smtClean="0"/>
              <a:pPr/>
              <a:t>61</a:t>
            </a:fld>
            <a:endParaRPr lang="ru-RU" smtClean="0"/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1133475" y="736600"/>
            <a:ext cx="4533900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4148" name="Text Box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6075" cy="4451350"/>
          </a:xfrm>
          <a:noFill/>
          <a:ln/>
        </p:spPr>
        <p:txBody>
          <a:bodyPr lIns="90000" tIns="46800" rIns="90000" bIns="46800" anchor="ctr" anchorCtr="1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307FE7-C5F9-4A97-B015-4C1C24A0CDFE}" type="slidenum">
              <a:rPr lang="ru-RU" smtClean="0"/>
              <a:pPr/>
              <a:t>62</a:t>
            </a:fld>
            <a:endParaRPr lang="ru-RU" smtClean="0"/>
          </a:p>
        </p:txBody>
      </p:sp>
      <p:sp>
        <p:nvSpPr>
          <p:cNvPr id="135171" name="Text Box 1"/>
          <p:cNvSpPr txBox="1">
            <a:spLocks noChangeArrowheads="1"/>
          </p:cNvSpPr>
          <p:nvPr/>
        </p:nvSpPr>
        <p:spPr bwMode="auto">
          <a:xfrm>
            <a:off x="1133475" y="736600"/>
            <a:ext cx="4533900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172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74688" y="808038"/>
            <a:ext cx="5387975" cy="4041775"/>
          </a:xfrm>
          <a:ln/>
        </p:spPr>
      </p:sp>
      <p:sp>
        <p:nvSpPr>
          <p:cNvPr id="1361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36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190FF2-602C-4D31-AED1-8464A0E98E0C}" type="slidenum">
              <a:rPr lang="ru-RU" smtClean="0"/>
              <a:pPr/>
              <a:t>67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7FA98A-507B-4250-9B44-1BC9D231E8EC}" type="slidenum">
              <a:rPr lang="ru-RU" smtClean="0"/>
              <a:pPr/>
              <a:t>70</a:t>
            </a:fld>
            <a:endParaRPr lang="ru-RU" smtClean="0"/>
          </a:p>
        </p:txBody>
      </p:sp>
      <p:sp>
        <p:nvSpPr>
          <p:cNvPr id="137219" name="Text Box 1"/>
          <p:cNvSpPr txBox="1">
            <a:spLocks noChangeArrowheads="1"/>
          </p:cNvSpPr>
          <p:nvPr/>
        </p:nvSpPr>
        <p:spPr bwMode="auto">
          <a:xfrm>
            <a:off x="898525" y="720725"/>
            <a:ext cx="4986338" cy="3736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7220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E5BB37-F9A7-44C1-96E8-637EA74C8082}" type="slidenum">
              <a:rPr lang="ru-RU" smtClean="0"/>
              <a:pPr/>
              <a:t>73</a:t>
            </a:fld>
            <a:endParaRPr lang="ru-RU" smtClean="0"/>
          </a:p>
        </p:txBody>
      </p:sp>
      <p:sp>
        <p:nvSpPr>
          <p:cNvPr id="138243" name="Text Box 1"/>
          <p:cNvSpPr txBox="1">
            <a:spLocks noChangeArrowheads="1"/>
          </p:cNvSpPr>
          <p:nvPr/>
        </p:nvSpPr>
        <p:spPr bwMode="auto">
          <a:xfrm>
            <a:off x="1133475" y="736600"/>
            <a:ext cx="4533900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8244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D107C9-108D-418A-8102-FFD198330077}" type="slidenum">
              <a:rPr lang="ru-RU" smtClean="0"/>
              <a:pPr/>
              <a:t>99</a:t>
            </a:fld>
            <a:endParaRPr lang="ru-RU" smtClean="0"/>
          </a:p>
        </p:txBody>
      </p:sp>
      <p:sp>
        <p:nvSpPr>
          <p:cNvPr id="142339" name="Text Box 1"/>
          <p:cNvSpPr txBox="1">
            <a:spLocks noChangeArrowheads="1"/>
          </p:cNvSpPr>
          <p:nvPr/>
        </p:nvSpPr>
        <p:spPr bwMode="auto">
          <a:xfrm>
            <a:off x="898525" y="720725"/>
            <a:ext cx="4986338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40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300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DBF048-C1F6-49E7-A4AD-B35DF657B9DE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77B92-FE28-44E3-A9CC-F8C111686063}" type="slidenum">
              <a:rPr lang="ru-RU" smtClean="0"/>
              <a:pPr/>
              <a:t>60</a:t>
            </a:fld>
            <a:endParaRPr lang="ru-RU" smtClean="0"/>
          </a:p>
        </p:txBody>
      </p:sp>
      <p:sp>
        <p:nvSpPr>
          <p:cNvPr id="133123" name="Text Box 1"/>
          <p:cNvSpPr txBox="1">
            <a:spLocks noChangeArrowheads="1"/>
          </p:cNvSpPr>
          <p:nvPr/>
        </p:nvSpPr>
        <p:spPr bwMode="auto">
          <a:xfrm>
            <a:off x="1133475" y="736600"/>
            <a:ext cx="4533900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24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hapka"/>
          <p:cNvPicPr>
            <a:picLocks noChangeAspect="1" noChangeArrowheads="1"/>
          </p:cNvPicPr>
          <p:nvPr/>
        </p:nvPicPr>
        <p:blipFill>
          <a:blip r:embed="rId2"/>
          <a:srcRect t="20197" b="5771"/>
          <a:stretch>
            <a:fillRect/>
          </a:stretch>
        </p:blipFill>
        <p:spPr bwMode="auto">
          <a:xfrm>
            <a:off x="1066800" y="0"/>
            <a:ext cx="75438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57200" y="228600"/>
            <a:ext cx="0" cy="60960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295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609600"/>
            <a:ext cx="21336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6248400" cy="5516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81000" y="2133600"/>
            <a:ext cx="4191000" cy="3992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2133600"/>
            <a:ext cx="4191000" cy="3992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2133600"/>
            <a:ext cx="4191000" cy="3992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24400" y="2133600"/>
            <a:ext cx="4191000" cy="1919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24400" y="4205288"/>
            <a:ext cx="4191000" cy="1920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2133600"/>
            <a:ext cx="8534400" cy="3992563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81000" y="609600"/>
            <a:ext cx="8534400" cy="5516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2133600"/>
            <a:ext cx="41910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2133600"/>
            <a:ext cx="41910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50000">
              <a:schemeClr val="bg1"/>
            </a:gs>
            <a:gs pos="100000">
              <a:srgbClr val="33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133600"/>
            <a:ext cx="85344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Line 12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9" name="Line 13"/>
          <p:cNvSpPr>
            <a:spLocks noChangeShapeType="1"/>
          </p:cNvSpPr>
          <p:nvPr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0" name="Line 14"/>
          <p:cNvSpPr>
            <a:spLocks noChangeShapeType="1"/>
          </p:cNvSpPr>
          <p:nvPr/>
        </p:nvSpPr>
        <p:spPr bwMode="auto">
          <a:xfrm>
            <a:off x="457200" y="228600"/>
            <a:ext cx="0" cy="60960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31" name="Picture 16" descr="shapka"/>
          <p:cNvPicPr>
            <a:picLocks noChangeAspect="1" noChangeArrowheads="1"/>
          </p:cNvPicPr>
          <p:nvPr/>
        </p:nvPicPr>
        <p:blipFill>
          <a:blip r:embed="rId17"/>
          <a:srcRect t="20197" b="5771"/>
          <a:stretch>
            <a:fillRect/>
          </a:stretch>
        </p:blipFill>
        <p:spPr bwMode="auto">
          <a:xfrm>
            <a:off x="1066800" y="0"/>
            <a:ext cx="75438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58" r:id="rId1"/>
    <p:sldLayoutId id="2147485944" r:id="rId2"/>
    <p:sldLayoutId id="2147485945" r:id="rId3"/>
    <p:sldLayoutId id="2147485946" r:id="rId4"/>
    <p:sldLayoutId id="2147485947" r:id="rId5"/>
    <p:sldLayoutId id="2147485948" r:id="rId6"/>
    <p:sldLayoutId id="2147485949" r:id="rId7"/>
    <p:sldLayoutId id="2147485950" r:id="rId8"/>
    <p:sldLayoutId id="2147485951" r:id="rId9"/>
    <p:sldLayoutId id="2147485952" r:id="rId10"/>
    <p:sldLayoutId id="2147485953" r:id="rId11"/>
    <p:sldLayoutId id="2147485954" r:id="rId12"/>
    <p:sldLayoutId id="2147485955" r:id="rId13"/>
    <p:sldLayoutId id="2147485956" r:id="rId14"/>
    <p:sldLayoutId id="214748595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10" Type="http://schemas.openxmlformats.org/officeDocument/2006/relationships/image" Target="../media/image8.png"/><Relationship Id="rId4" Type="http://schemas.openxmlformats.org/officeDocument/2006/relationships/image" Target="../media/image23.jpe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3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109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3"/>
          <p:cNvSpPr>
            <a:spLocks noChangeArrowheads="1"/>
          </p:cNvSpPr>
          <p:nvPr/>
        </p:nvSpPr>
        <p:spPr bwMode="auto">
          <a:xfrm>
            <a:off x="2057400" y="1981200"/>
            <a:ext cx="54102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70C0"/>
                </a:solidFill>
              </a:rPr>
              <a:t>ИНСТРУКТАЖ</a:t>
            </a:r>
            <a:br>
              <a:rPr lang="ru-RU" sz="3200" b="1">
                <a:solidFill>
                  <a:srgbClr val="0070C0"/>
                </a:solidFill>
              </a:rPr>
            </a:br>
            <a:r>
              <a:rPr lang="ru-RU" sz="3200" b="1">
                <a:solidFill>
                  <a:srgbClr val="0070C0"/>
                </a:solidFill>
              </a:rPr>
              <a:t>РУКОВОДИТЕЛЕЙ</a:t>
            </a:r>
            <a:br>
              <a:rPr lang="ru-RU" sz="3200" b="1">
                <a:solidFill>
                  <a:srgbClr val="0070C0"/>
                </a:solidFill>
              </a:rPr>
            </a:br>
            <a:r>
              <a:rPr lang="ru-RU" sz="3200" b="1">
                <a:solidFill>
                  <a:srgbClr val="0070C0"/>
                </a:solidFill>
              </a:rPr>
              <a:t>ПУНКТА ПРОВЕДЕНИЯ ЭКЗАМЕНА</a:t>
            </a:r>
            <a:br>
              <a:rPr lang="ru-RU" sz="3200" b="1">
                <a:solidFill>
                  <a:srgbClr val="0070C0"/>
                </a:solidFill>
              </a:rPr>
            </a:br>
            <a:endParaRPr lang="ru-RU" sz="3200" b="1">
              <a:solidFill>
                <a:srgbClr val="0070C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733800" y="5791200"/>
            <a:ext cx="51879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kern="0" dirty="0">
                <a:latin typeface="+mn-lt"/>
              </a:rPr>
              <a:t>Смирнова Татьяна Александровна,</a:t>
            </a:r>
          </a:p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kern="0" dirty="0">
                <a:latin typeface="+mn-lt"/>
              </a:rPr>
              <a:t>главный специалист ГУ ЯО ЦОиККО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" y="1219200"/>
            <a:ext cx="8534400" cy="97948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80000" bIns="180000">
            <a:spAutoFit/>
          </a:bodyPr>
          <a:lstStyle/>
          <a:p>
            <a:pPr marL="271463" indent="-271463" algn="just" eaLnBrk="1" hangingPunct="1">
              <a:defRPr/>
            </a:pPr>
            <a:r>
              <a:rPr lang="ru-RU" sz="2000" dirty="0">
                <a:cs typeface="Times New Roman" pitchFamily="18" charset="0"/>
              </a:rPr>
              <a:t>в каждой аудитории должно быть подготовлено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15 рабочих мест </a:t>
            </a:r>
            <a:r>
              <a:rPr lang="ru-RU" sz="2000" dirty="0">
                <a:cs typeface="Times New Roman" pitchFamily="18" charset="0"/>
              </a:rPr>
              <a:t>для участников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7200" y="2286000"/>
            <a:ext cx="8534400" cy="762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 eaLnBrk="1" hangingPunct="1">
              <a:defRPr/>
            </a:pPr>
            <a:r>
              <a:rPr lang="ru-RU" sz="2000" dirty="0">
                <a:cs typeface="Times New Roman" pitchFamily="18" charset="0"/>
              </a:rPr>
              <a:t>для каждого участника должно быть организовано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рабочее место</a:t>
            </a:r>
            <a:r>
              <a:rPr lang="ru-RU" sz="2000" dirty="0">
                <a:cs typeface="Times New Roman" pitchFamily="18" charset="0"/>
              </a:rPr>
              <a:t>, которое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обозначено заметным номером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3124200"/>
            <a:ext cx="8534400" cy="7112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cs typeface="Times New Roman" pitchFamily="18" charset="0"/>
              </a:rPr>
              <a:t>в каждой аудитории должно быть организовано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рабочее место для организаторов в аудитории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152400" y="6096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rgbClr val="002060"/>
                </a:solidFill>
              </a:rPr>
              <a:t>Требования к аудиториям для проведения экзаменов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3962400"/>
            <a:ext cx="8534400" cy="762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 eaLnBrk="1" hangingPunct="1">
              <a:defRPr/>
            </a:pPr>
            <a:r>
              <a:rPr lang="ru-RU" sz="2000" dirty="0">
                <a:cs typeface="Times New Roman" pitchFamily="18" charset="0"/>
              </a:rPr>
              <a:t>в каждой аудитории д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олжны быть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часы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, находящиеся в поле зрения участников ЕГЭ, </a:t>
            </a:r>
            <a:r>
              <a:rPr lang="ru-RU" sz="2000" b="1" u="sng" dirty="0">
                <a:solidFill>
                  <a:srgbClr val="C00000"/>
                </a:solidFill>
                <a:cs typeface="Times New Roman" pitchFamily="18" charset="0"/>
              </a:rPr>
              <a:t>проверенные на работоспособность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" y="5638800"/>
            <a:ext cx="8534400" cy="1016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2000" b="1" u="sng" dirty="0">
                <a:solidFill>
                  <a:srgbClr val="0070C0"/>
                </a:solidFill>
                <a:cs typeface="Times New Roman" pitchFamily="18" charset="0"/>
              </a:rPr>
              <a:t>специально выделенное место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в каждой аудитории (стол), находящееся в зоне видимости камер видеонаблюдения, для оформления соответствующих форм ППЭ, осуществления раскладки и упаковки ЭМ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" y="4800600"/>
            <a:ext cx="8534400" cy="7604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 eaLnBrk="1" hangingPunct="1">
              <a:defRPr/>
            </a:pPr>
            <a:r>
              <a:rPr lang="ru-RU" sz="2000" dirty="0">
                <a:cs typeface="Times New Roman" pitchFamily="18" charset="0"/>
              </a:rPr>
              <a:t>в каждой аудитории на доске подготовлена необходимая </a:t>
            </a: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информация для заполнения регистрационных полей бланков</a:t>
            </a:r>
            <a:endParaRPr lang="ru-RU" sz="20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47800" y="2090738"/>
            <a:ext cx="7162800" cy="40290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Образцы заполнения форм протоколов, актов и ведомостей, используемых в </a:t>
            </a:r>
            <a:r>
              <a:rPr lang="ru-RU" sz="3200" dirty="0" err="1" smtClean="0">
                <a:solidFill>
                  <a:srgbClr val="002060"/>
                </a:solidFill>
              </a:rPr>
              <a:t>ппэ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4"/>
          <p:cNvSpPr txBox="1">
            <a:spLocks/>
          </p:cNvSpPr>
          <p:nvPr/>
        </p:nvSpPr>
        <p:spPr>
          <a:xfrm>
            <a:off x="5029200" y="609600"/>
            <a:ext cx="3886200" cy="685800"/>
          </a:xfrm>
          <a:prstGeom prst="rect">
            <a:avLst/>
          </a:prstGeom>
        </p:spPr>
        <p:txBody>
          <a:bodyPr lIns="98425" tIns="49213" rIns="98425" bIns="49213"/>
          <a:lstStyle>
            <a:lvl1pPr indent="0" algn="ctr">
              <a:spcBef>
                <a:spcPct val="20000"/>
              </a:spcBef>
              <a:buFont typeface="Arial" pitchFamily="34" charset="0"/>
              <a:buNone/>
              <a:defRPr sz="3900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 marL="1387892" indent="-533804">
              <a:spcBef>
                <a:spcPct val="20000"/>
              </a:spcBef>
              <a:buFont typeface="Arial" pitchFamily="34" charset="0"/>
              <a:buChar char="–"/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135217" indent="-427044">
              <a:spcBef>
                <a:spcPct val="20000"/>
              </a:spcBef>
              <a:buFont typeface="Arial" pitchFamily="34" charset="0"/>
              <a:buChar char="•"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89306" indent="-427044">
              <a:spcBef>
                <a:spcPct val="20000"/>
              </a:spcBef>
              <a:buFont typeface="Arial" pitchFamily="34" charset="0"/>
              <a:buChar char="–"/>
              <a:defRPr sz="3700"/>
            </a:lvl4pPr>
            <a:lvl5pPr marL="3843392" indent="-427044">
              <a:spcBef>
                <a:spcPct val="20000"/>
              </a:spcBef>
              <a:buFont typeface="Arial" pitchFamily="34" charset="0"/>
              <a:buChar char="»"/>
              <a:defRPr sz="3700"/>
            </a:lvl5pPr>
            <a:lvl6pPr marL="4697479" indent="-427044">
              <a:spcBef>
                <a:spcPct val="20000"/>
              </a:spcBef>
              <a:buFont typeface="Arial" pitchFamily="34" charset="0"/>
              <a:buChar char="•"/>
              <a:defRPr sz="3700"/>
            </a:lvl6pPr>
            <a:lvl7pPr marL="5551567" indent="-427044">
              <a:spcBef>
                <a:spcPct val="20000"/>
              </a:spcBef>
              <a:buFont typeface="Arial" pitchFamily="34" charset="0"/>
              <a:buChar char="•"/>
              <a:defRPr sz="3700"/>
            </a:lvl7pPr>
            <a:lvl8pPr marL="6405653" indent="-427044">
              <a:spcBef>
                <a:spcPct val="20000"/>
              </a:spcBef>
              <a:buFont typeface="Arial" pitchFamily="34" charset="0"/>
              <a:buChar char="•"/>
              <a:defRPr sz="3700"/>
            </a:lvl8pPr>
            <a:lvl9pPr marL="7259742" indent="-427044">
              <a:spcBef>
                <a:spcPct val="20000"/>
              </a:spcBef>
              <a:buFont typeface="Arial" pitchFamily="34" charset="0"/>
              <a:buChar char="•"/>
              <a:defRPr sz="3700"/>
            </a:lvl9pPr>
          </a:lstStyle>
          <a:p>
            <a:pPr>
              <a:defRPr/>
            </a:pPr>
            <a:r>
              <a:rPr lang="ru-RU" sz="3200" dirty="0">
                <a:solidFill>
                  <a:srgbClr val="002060"/>
                </a:solidFill>
                <a:latin typeface="+mj-lt"/>
              </a:rPr>
              <a:t>Форма </a:t>
            </a: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ППЭ-01</a:t>
            </a:r>
            <a:endParaRPr lang="ru-RU" sz="32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548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4681538" cy="6858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0548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4724400" y="2743200"/>
            <a:ext cx="4419600" cy="41148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4"/>
          <p:cNvSpPr txBox="1">
            <a:spLocks/>
          </p:cNvSpPr>
          <p:nvPr/>
        </p:nvSpPr>
        <p:spPr>
          <a:xfrm>
            <a:off x="5181600" y="609600"/>
            <a:ext cx="3648075" cy="838200"/>
          </a:xfrm>
          <a:prstGeom prst="rect">
            <a:avLst/>
          </a:prstGeom>
        </p:spPr>
        <p:txBody>
          <a:bodyPr lIns="102393" tIns="51197" rIns="102393" bIns="51197"/>
          <a:lstStyle>
            <a:defPPr>
              <a:defRPr lang="ru-RU"/>
            </a:defPPr>
            <a:lvl1pPr indent="0" algn="ctr">
              <a:spcBef>
                <a:spcPts val="0"/>
              </a:spcBef>
              <a:buFont typeface="Arial" panose="020B0604020202020204" pitchFamily="34" charset="0"/>
              <a:buNone/>
              <a:defRPr sz="3900" b="1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 marL="742950" indent="-28575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>
              <a:defRPr/>
            </a:pPr>
            <a:r>
              <a:rPr lang="ru-RU" sz="3200" dirty="0">
                <a:solidFill>
                  <a:srgbClr val="002060"/>
                </a:solidFill>
                <a:latin typeface="+mn-lt"/>
              </a:rPr>
              <a:t>Форма ППЭ-02 </a:t>
            </a:r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4800600" cy="6858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4"/>
          <p:cNvSpPr txBox="1">
            <a:spLocks/>
          </p:cNvSpPr>
          <p:nvPr/>
        </p:nvSpPr>
        <p:spPr>
          <a:xfrm>
            <a:off x="5486400" y="609600"/>
            <a:ext cx="3276600" cy="533400"/>
          </a:xfrm>
          <a:prstGeom prst="rect">
            <a:avLst/>
          </a:prstGeom>
        </p:spPr>
        <p:txBody>
          <a:bodyPr lIns="102393" tIns="51197" rIns="102393" bIns="51197"/>
          <a:lstStyle>
            <a:defPPr>
              <a:defRPr lang="ru-RU"/>
            </a:defPPr>
            <a:lvl1pPr indent="0" algn="ctr">
              <a:spcBef>
                <a:spcPts val="0"/>
              </a:spcBef>
              <a:buFont typeface="Arial" panose="020B0604020202020204" pitchFamily="34" charset="0"/>
              <a:buNone/>
              <a:defRPr sz="3900" b="1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 marL="742950" indent="-28575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>
              <a:defRPr/>
            </a:pPr>
            <a:r>
              <a:rPr lang="ru-RU" sz="3200" dirty="0">
                <a:solidFill>
                  <a:srgbClr val="002060"/>
                </a:solidFill>
                <a:latin typeface="+mn-lt"/>
              </a:rPr>
              <a:t>Форма ППЭ-03 </a:t>
            </a:r>
          </a:p>
        </p:txBody>
      </p:sp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5105400" cy="6858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43600" y="609600"/>
            <a:ext cx="2819400" cy="1089025"/>
          </a:xfrm>
          <a:prstGeom prst="rect">
            <a:avLst/>
          </a:prstGeom>
        </p:spPr>
        <p:txBody>
          <a:bodyPr lIns="102393" tIns="51197" rIns="102393" bIns="51197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+mn-lt"/>
              </a:rPr>
              <a:t>Форма ППЭ-05-01 </a:t>
            </a:r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5791200" cy="55626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90800" y="457200"/>
            <a:ext cx="4273550" cy="595313"/>
          </a:xfrm>
          <a:prstGeom prst="rect">
            <a:avLst/>
          </a:prstGeom>
        </p:spPr>
        <p:txBody>
          <a:bodyPr lIns="102393" tIns="51197" rIns="102393" bIns="51197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+mn-lt"/>
              </a:rPr>
              <a:t>Форма ППЭ-05-02 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19050" y="914400"/>
            <a:ext cx="9124950" cy="59436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ъект 4"/>
          <p:cNvSpPr>
            <a:spLocks noGrp="1"/>
          </p:cNvSpPr>
          <p:nvPr>
            <p:ph idx="1"/>
          </p:nvPr>
        </p:nvSpPr>
        <p:spPr>
          <a:xfrm>
            <a:off x="5486400" y="609600"/>
            <a:ext cx="3467100" cy="5334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b="1" smtClean="0">
                <a:solidFill>
                  <a:srgbClr val="002060"/>
                </a:solidFill>
              </a:rPr>
              <a:t>Форма ППЭ-07 </a:t>
            </a:r>
          </a:p>
        </p:txBody>
      </p:sp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5334000" cy="4191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1059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0" y="4191000"/>
            <a:ext cx="5334000" cy="2667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05400" y="533400"/>
            <a:ext cx="3614738" cy="533400"/>
          </a:xfrm>
          <a:prstGeom prst="rect">
            <a:avLst/>
          </a:prstGeom>
        </p:spPr>
        <p:txBody>
          <a:bodyPr lIns="102393" tIns="51197" rIns="102393" bIns="51197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3200" b="1" dirty="0">
                <a:solidFill>
                  <a:srgbClr val="002060"/>
                </a:solidFill>
                <a:latin typeface="+mj-lt"/>
              </a:rPr>
              <a:t>Форма ППЭ-10 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5181600" cy="6858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0" y="457200"/>
            <a:ext cx="3914775" cy="595313"/>
          </a:xfrm>
          <a:prstGeom prst="rect">
            <a:avLst/>
          </a:prstGeom>
        </p:spPr>
        <p:txBody>
          <a:bodyPr lIns="102393" tIns="51197" rIns="102393" bIns="51197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+mn-lt"/>
              </a:rPr>
              <a:t>Форма ППЭ-12-02</a:t>
            </a: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990600"/>
            <a:ext cx="9144000" cy="58674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962400" y="2057400"/>
            <a:ext cx="2514600" cy="3951288"/>
          </a:xfrm>
          <a:prstGeom prst="rect">
            <a:avLst/>
          </a:prstGeom>
        </p:spPr>
        <p:txBody>
          <a:bodyPr lIns="102393" tIns="51197" rIns="102393" bIns="51197">
            <a:spAutoFit/>
          </a:bodyPr>
          <a:lstStyle/>
          <a:p>
            <a:pPr algn="ctr">
              <a:defRPr/>
            </a:pPr>
            <a:r>
              <a:rPr lang="en-US" sz="25000" dirty="0">
                <a:solidFill>
                  <a:srgbClr val="002060"/>
                </a:solidFill>
                <a:latin typeface="+mn-lt"/>
              </a:rPr>
              <a:t>Z</a:t>
            </a:r>
            <a:endParaRPr lang="ru-RU" sz="250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486400" y="685800"/>
            <a:ext cx="3657600" cy="457200"/>
          </a:xfrm>
          <a:prstGeom prst="rect">
            <a:avLst/>
          </a:prstGeom>
        </p:spPr>
        <p:txBody>
          <a:bodyPr lIns="102393" tIns="51197" rIns="102393" bIns="51197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3200" b="1" dirty="0">
                <a:solidFill>
                  <a:srgbClr val="002060"/>
                </a:solidFill>
                <a:latin typeface="+mn-lt"/>
              </a:rPr>
              <a:t>Форма ППЭ 12-03 </a:t>
            </a:r>
          </a:p>
        </p:txBody>
      </p:sp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5334000" cy="6858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113668" name="Прямоугольник 5"/>
          <p:cNvSpPr>
            <a:spLocks noChangeArrowheads="1"/>
          </p:cNvSpPr>
          <p:nvPr/>
        </p:nvSpPr>
        <p:spPr bwMode="auto">
          <a:xfrm>
            <a:off x="990600" y="0"/>
            <a:ext cx="3124200" cy="70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5000">
                <a:solidFill>
                  <a:srgbClr val="002060"/>
                </a:solidFill>
              </a:rPr>
              <a:t>Z</a:t>
            </a:r>
            <a:endParaRPr lang="ru-RU" sz="450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1219200"/>
            <a:ext cx="8458200" cy="9763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 defTabSz="800100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dirty="0">
                <a:solidFill>
                  <a:srgbClr val="0070C0"/>
                </a:solidFill>
                <a:cs typeface="Times New Roman" pitchFamily="18" charset="0"/>
              </a:rPr>
              <a:t>рабочие места (столы, стулья)  </a:t>
            </a:r>
            <a:r>
              <a:rPr lang="ru-RU" sz="2000" dirty="0">
                <a:cs typeface="Times New Roman" pitchFamily="18" charset="0"/>
              </a:rPr>
              <a:t>для организаторов вне аудитории, сотрудников, осуществляющих охрану правопорядка, и (или) сотрудников внутренних дел (полиции)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152400" y="6096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i="1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533400"/>
            <a:ext cx="8610600" cy="4572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800" b="1" i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Готовность ППЭ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-66675"/>
            <a:ext cx="5257800" cy="6924675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486400" y="685800"/>
            <a:ext cx="3657600" cy="457200"/>
          </a:xfrm>
          <a:prstGeom prst="rect">
            <a:avLst/>
          </a:prstGeom>
        </p:spPr>
        <p:txBody>
          <a:bodyPr lIns="102393" tIns="51197" rIns="102393" bIns="51197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3200" b="1" dirty="0">
                <a:solidFill>
                  <a:srgbClr val="002060"/>
                </a:solidFill>
                <a:latin typeface="+mn-lt"/>
              </a:rPr>
              <a:t>Форма ППЭ 13-01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828800" y="4572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393" tIns="51197" rIns="102393" bIns="51197"/>
          <a:lstStyle/>
          <a:p>
            <a:pPr algn="ctr">
              <a:buFont typeface="Arial" charset="0"/>
              <a:buNone/>
              <a:defRPr/>
            </a:pPr>
            <a:r>
              <a:rPr lang="ru-RU" sz="3200" b="1" dirty="0">
                <a:solidFill>
                  <a:srgbClr val="002060"/>
                </a:solidFill>
                <a:latin typeface="+mj-lt"/>
              </a:rPr>
              <a:t>Форма ППЭ 13-02 МАШ </a:t>
            </a:r>
          </a:p>
        </p:txBody>
      </p:sp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914400"/>
            <a:ext cx="9144000" cy="5895975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Прямоугольник 3"/>
          <p:cNvSpPr>
            <a:spLocks noChangeArrowheads="1"/>
          </p:cNvSpPr>
          <p:nvPr/>
        </p:nvSpPr>
        <p:spPr bwMode="auto">
          <a:xfrm>
            <a:off x="5562600" y="685800"/>
            <a:ext cx="32258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393" tIns="51197" rIns="102393" bIns="51197"/>
          <a:lstStyle/>
          <a:p>
            <a:pPr algn="ctr">
              <a:buFont typeface="Arial" charset="0"/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+mj-lt"/>
              </a:rPr>
              <a:t>Форма ППЭ 14-01</a:t>
            </a:r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5029200" cy="6858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Прямоугольник 4"/>
          <p:cNvSpPr>
            <a:spLocks noChangeArrowheads="1"/>
          </p:cNvSpPr>
          <p:nvPr/>
        </p:nvSpPr>
        <p:spPr bwMode="auto">
          <a:xfrm>
            <a:off x="2286000" y="533400"/>
            <a:ext cx="5930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393" tIns="51197" rIns="102393" bIns="51197"/>
          <a:lstStyle/>
          <a:p>
            <a:pPr algn="ctr">
              <a:buFont typeface="Arial" charset="0"/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Форма ППЭ-14-02 </a:t>
            </a:r>
          </a:p>
          <a:p>
            <a:pPr algn="ctr">
              <a:buFont typeface="Arial" charset="0"/>
              <a:buNone/>
              <a:defRPr/>
            </a:pPr>
            <a:endParaRPr lang="ru-RU" sz="2200" b="1" dirty="0">
              <a:solidFill>
                <a:srgbClr val="0072BC"/>
              </a:solidFill>
              <a:latin typeface="Arial" charset="0"/>
            </a:endParaRPr>
          </a:p>
        </p:txBody>
      </p:sp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990600"/>
            <a:ext cx="9144000" cy="58674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Прямоугольник 4"/>
          <p:cNvSpPr>
            <a:spLocks noChangeArrowheads="1"/>
          </p:cNvSpPr>
          <p:nvPr/>
        </p:nvSpPr>
        <p:spPr bwMode="auto">
          <a:xfrm>
            <a:off x="3611563" y="533400"/>
            <a:ext cx="288131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393" tIns="51197" rIns="102393" bIns="51197">
            <a:spAutoFit/>
          </a:bodyPr>
          <a:lstStyle/>
          <a:p>
            <a:pPr algn="ctr" defTabSz="525463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Форма ППЭ-19 </a:t>
            </a:r>
          </a:p>
        </p:txBody>
      </p:sp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914400"/>
            <a:ext cx="9144000" cy="59436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Объект 4"/>
          <p:cNvSpPr txBox="1">
            <a:spLocks/>
          </p:cNvSpPr>
          <p:nvPr/>
        </p:nvSpPr>
        <p:spPr bwMode="auto">
          <a:xfrm>
            <a:off x="5943600" y="609600"/>
            <a:ext cx="28432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393" tIns="51197" rIns="102393" bIns="51197"/>
          <a:lstStyle/>
          <a:p>
            <a:pPr algn="ctr" defTabSz="984250" eaLnBrk="1" hangingPunct="1">
              <a:buFont typeface="Arial" charset="0"/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Форма ППЭ-20 </a:t>
            </a:r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28575"/>
            <a:ext cx="5410200" cy="6829425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ъект 4"/>
          <p:cNvSpPr txBox="1">
            <a:spLocks/>
          </p:cNvSpPr>
          <p:nvPr/>
        </p:nvSpPr>
        <p:spPr bwMode="auto">
          <a:xfrm>
            <a:off x="5486400" y="609600"/>
            <a:ext cx="32305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393" tIns="51197" rIns="102393" bIns="51197"/>
          <a:lstStyle/>
          <a:p>
            <a:pPr algn="ctr">
              <a:buFont typeface="Arial" charset="0"/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Форма ППЭ-21 </a:t>
            </a:r>
          </a:p>
        </p:txBody>
      </p:sp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5334000" cy="6858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ъект 4"/>
          <p:cNvSpPr txBox="1">
            <a:spLocks/>
          </p:cNvSpPr>
          <p:nvPr/>
        </p:nvSpPr>
        <p:spPr bwMode="auto">
          <a:xfrm>
            <a:off x="6054725" y="609600"/>
            <a:ext cx="2749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393" tIns="51197" rIns="102393" bIns="51197"/>
          <a:lstStyle/>
          <a:p>
            <a:pPr algn="ctr">
              <a:buFont typeface="Arial" charset="0"/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Форма ППЭ-22 </a:t>
            </a:r>
          </a:p>
        </p:txBody>
      </p:sp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5334000" cy="6858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990600" y="836613"/>
            <a:ext cx="7543800" cy="5256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eaLnBrk="1" hangingPunct="1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400" i="1">
              <a:solidFill>
                <a:srgbClr val="000000"/>
              </a:solidFill>
            </a:endParaRPr>
          </a:p>
        </p:txBody>
      </p:sp>
      <p:sp>
        <p:nvSpPr>
          <p:cNvPr id="122883" name="Прямоугольник 2"/>
          <p:cNvSpPr>
            <a:spLocks noChangeArrowheads="1"/>
          </p:cNvSpPr>
          <p:nvPr/>
        </p:nvSpPr>
        <p:spPr bwMode="auto">
          <a:xfrm>
            <a:off x="2286000" y="1905000"/>
            <a:ext cx="45720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Материалы располагаются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на сайте ГУ ЯО ЦОиККО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/>
              <a:t>http://coikko.ru 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в разделе Государственная итоговая аттестация, ГИА-11,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 Инструктивные методические материалы 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000000"/>
              </a:solidFill>
            </a:endParaRP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i="1" dirty="0">
                <a:solidFill>
                  <a:srgbClr val="002060"/>
                </a:solidFill>
                <a:latin typeface="+mn-lt"/>
              </a:rPr>
              <a:t>Организация помещений в ППЭ</a:t>
            </a:r>
          </a:p>
        </p:txBody>
      </p:sp>
      <p:pic>
        <p:nvPicPr>
          <p:cNvPr id="1433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98663"/>
            <a:ext cx="81407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922338" y="4492625"/>
            <a:ext cx="143033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>
                <a:solidFill>
                  <a:srgbClr val="006AB3"/>
                </a:solidFill>
              </a:rPr>
              <a:t>ШТАБ</a:t>
            </a:r>
          </a:p>
          <a:p>
            <a:pPr algn="ctr">
              <a:lnSpc>
                <a:spcPct val="150000"/>
              </a:lnSpc>
            </a:pPr>
            <a:r>
              <a:rPr lang="ru-RU" sz="1200" b="1">
                <a:solidFill>
                  <a:srgbClr val="006AB3"/>
                </a:solidFill>
              </a:rPr>
              <a:t>РУКОВОДИТЕЛЯ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1463" y="4789488"/>
            <a:ext cx="69850" cy="976312"/>
          </a:xfrm>
          <a:prstGeom prst="rect">
            <a:avLst/>
          </a:prstGeom>
          <a:noFill/>
        </p:spPr>
        <p:txBody>
          <a:bodyPr lIns="52688" tIns="26344" rIns="52688" bIns="26344">
            <a:spAutoFit/>
          </a:bodyPr>
          <a:lstStyle/>
          <a:p>
            <a:pPr>
              <a:defRPr/>
            </a:pPr>
            <a:r>
              <a:rPr lang="ru-RU" sz="1000" b="1" spc="-173" dirty="0">
                <a:solidFill>
                  <a:srgbClr val="006AB3"/>
                </a:solidFill>
              </a:rPr>
              <a:t>Личные</a:t>
            </a: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3043238" y="4987925"/>
            <a:ext cx="122237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900" b="1">
                <a:solidFill>
                  <a:srgbClr val="006AB3"/>
                </a:solidFill>
              </a:rPr>
              <a:t>ВЕЩИ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39149" y="4988202"/>
            <a:ext cx="1308489" cy="79186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52688" tIns="26344" rIns="52688" bIns="26344">
            <a:spAutoFit/>
          </a:bodyPr>
          <a:lstStyle/>
          <a:p>
            <a:pPr algn="ctr">
              <a:defRPr/>
            </a:pPr>
            <a:r>
              <a:rPr lang="ru-RU" sz="1600" b="1" spc="173" dirty="0">
                <a:solidFill>
                  <a:srgbClr val="FF0000"/>
                </a:solidFill>
              </a:rPr>
              <a:t>ВХОД</a:t>
            </a:r>
          </a:p>
          <a:p>
            <a:pPr algn="ctr">
              <a:defRPr/>
            </a:pPr>
            <a:r>
              <a:rPr lang="ru-RU" sz="1600" b="1" spc="173" dirty="0">
                <a:solidFill>
                  <a:srgbClr val="FF0000"/>
                </a:solidFill>
              </a:rPr>
              <a:t>В</a:t>
            </a:r>
          </a:p>
          <a:p>
            <a:pPr algn="ctr">
              <a:defRPr/>
            </a:pPr>
            <a:r>
              <a:rPr lang="ru-RU" sz="1600" b="1" spc="173" dirty="0">
                <a:solidFill>
                  <a:srgbClr val="FF0000"/>
                </a:solidFill>
              </a:rPr>
              <a:t>ППЭ</a:t>
            </a:r>
          </a:p>
        </p:txBody>
      </p:sp>
      <p:sp>
        <p:nvSpPr>
          <p:cNvPr id="8" name="Стрелка вверх 7"/>
          <p:cNvSpPr/>
          <p:nvPr/>
        </p:nvSpPr>
        <p:spPr>
          <a:xfrm>
            <a:off x="3867150" y="4649788"/>
            <a:ext cx="252413" cy="279400"/>
          </a:xfrm>
          <a:prstGeom prst="up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9" name="Половина рамки 8"/>
          <p:cNvSpPr/>
          <p:nvPr/>
        </p:nvSpPr>
        <p:spPr>
          <a:xfrm>
            <a:off x="3268663" y="4419600"/>
            <a:ext cx="693737" cy="266700"/>
          </a:xfrm>
          <a:prstGeom prst="halfFram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оловина рамки 10"/>
          <p:cNvSpPr/>
          <p:nvPr/>
        </p:nvSpPr>
        <p:spPr>
          <a:xfrm flipH="1">
            <a:off x="4024313" y="4419600"/>
            <a:ext cx="693737" cy="266700"/>
          </a:xfrm>
          <a:prstGeom prst="halfFram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349" name="TextBox 11"/>
          <p:cNvSpPr txBox="1">
            <a:spLocks noChangeArrowheads="1"/>
          </p:cNvSpPr>
          <p:nvPr/>
        </p:nvSpPr>
        <p:spPr bwMode="auto">
          <a:xfrm>
            <a:off x="2962275" y="3981450"/>
            <a:ext cx="206216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200" b="1">
                <a:solidFill>
                  <a:srgbClr val="006AB3"/>
                </a:solidFill>
              </a:rPr>
              <a:t>РАМКА МЕТАЛЛОИСКАТЕЛЯ</a:t>
            </a:r>
          </a:p>
        </p:txBody>
      </p:sp>
      <p:sp>
        <p:nvSpPr>
          <p:cNvPr id="14350" name="TextBox 14"/>
          <p:cNvSpPr txBox="1">
            <a:spLocks noChangeArrowheads="1"/>
          </p:cNvSpPr>
          <p:nvPr/>
        </p:nvSpPr>
        <p:spPr bwMode="auto">
          <a:xfrm>
            <a:off x="4706938" y="4832350"/>
            <a:ext cx="13398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900" b="1">
                <a:solidFill>
                  <a:srgbClr val="006AB3"/>
                </a:solidFill>
              </a:rPr>
              <a:t>ПРЕДСТАВИТЕЛИ от ОО</a:t>
            </a:r>
          </a:p>
          <a:p>
            <a:pPr algn="ctr">
              <a:lnSpc>
                <a:spcPct val="150000"/>
              </a:lnSpc>
            </a:pPr>
            <a:r>
              <a:rPr lang="ru-RU" sz="700" b="1">
                <a:solidFill>
                  <a:srgbClr val="006AB3"/>
                </a:solidFill>
              </a:rPr>
              <a:t>(СОПРОВОЖДАЮЩИЕ)</a:t>
            </a:r>
          </a:p>
        </p:txBody>
      </p:sp>
      <p:sp>
        <p:nvSpPr>
          <p:cNvPr id="14351" name="Прямоугольник 15"/>
          <p:cNvSpPr>
            <a:spLocks noChangeArrowheads="1"/>
          </p:cNvSpPr>
          <p:nvPr/>
        </p:nvSpPr>
        <p:spPr bwMode="auto">
          <a:xfrm>
            <a:off x="5995988" y="5137150"/>
            <a:ext cx="8270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200">
                <a:solidFill>
                  <a:srgbClr val="006AB3"/>
                </a:solidFill>
              </a:rPr>
              <a:t>СМИ</a:t>
            </a:r>
          </a:p>
        </p:txBody>
      </p:sp>
      <p:sp>
        <p:nvSpPr>
          <p:cNvPr id="14352" name="Прямоугольник 16"/>
          <p:cNvSpPr>
            <a:spLocks noChangeArrowheads="1"/>
          </p:cNvSpPr>
          <p:nvPr/>
        </p:nvSpPr>
        <p:spPr bwMode="auto">
          <a:xfrm>
            <a:off x="6835775" y="4191000"/>
            <a:ext cx="132397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100">
                <a:solidFill>
                  <a:srgbClr val="006AB3"/>
                </a:solidFill>
              </a:rPr>
              <a:t>Общественные наблюдатели и иные лица</a:t>
            </a:r>
          </a:p>
        </p:txBody>
      </p:sp>
      <p:sp>
        <p:nvSpPr>
          <p:cNvPr id="14353" name="Прямоугольник 17"/>
          <p:cNvSpPr>
            <a:spLocks noChangeArrowheads="1"/>
          </p:cNvSpPr>
          <p:nvPr/>
        </p:nvSpPr>
        <p:spPr bwMode="auto">
          <a:xfrm>
            <a:off x="6823075" y="3773488"/>
            <a:ext cx="132556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200">
                <a:solidFill>
                  <a:srgbClr val="006AB3"/>
                </a:solidFill>
              </a:rPr>
              <a:t>МЕДИЦИНСКИЙ </a:t>
            </a:r>
            <a:br>
              <a:rPr lang="ru-RU" sz="1200">
                <a:solidFill>
                  <a:srgbClr val="006AB3"/>
                </a:solidFill>
              </a:rPr>
            </a:br>
            <a:r>
              <a:rPr lang="ru-RU" sz="1200">
                <a:solidFill>
                  <a:srgbClr val="006AB3"/>
                </a:solidFill>
              </a:rPr>
              <a:t>РАБОТНИК</a:t>
            </a:r>
          </a:p>
        </p:txBody>
      </p:sp>
      <p:sp>
        <p:nvSpPr>
          <p:cNvPr id="14354" name="Прямоугольник 18"/>
          <p:cNvSpPr>
            <a:spLocks noChangeArrowheads="1"/>
          </p:cNvSpPr>
          <p:nvPr/>
        </p:nvSpPr>
        <p:spPr bwMode="auto">
          <a:xfrm>
            <a:off x="2881313" y="1998663"/>
            <a:ext cx="41640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800" b="1">
                <a:solidFill>
                  <a:srgbClr val="0070C0"/>
                </a:solidFill>
              </a:rPr>
              <a:t>АУДИТОРИИ ПРОВЕДЕНИЯ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019800" y="4711700"/>
            <a:ext cx="80327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228600"/>
          </a:xfrm>
        </p:spPr>
        <p:txBody>
          <a:bodyPr/>
          <a:lstStyle/>
          <a:p>
            <a:r>
              <a:rPr lang="ru-RU" sz="3200" i="1" smtClean="0">
                <a:solidFill>
                  <a:srgbClr val="002060"/>
                </a:solidFill>
              </a:rPr>
              <a:t>Техническое оснащение ППЭ</a:t>
            </a:r>
          </a:p>
        </p:txBody>
      </p:sp>
      <p:pic>
        <p:nvPicPr>
          <p:cNvPr id="1536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328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9963" y="2625725"/>
            <a:ext cx="43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25613" y="2665413"/>
            <a:ext cx="43021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1575" y="2647950"/>
            <a:ext cx="43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8338" y="2665413"/>
            <a:ext cx="43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2238" y="2655888"/>
            <a:ext cx="43021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5663" y="2668588"/>
            <a:ext cx="43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0" y="2647950"/>
            <a:ext cx="43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1400" y="2651125"/>
            <a:ext cx="43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6888" y="2651125"/>
            <a:ext cx="43021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Рисунок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5713" y="2651125"/>
            <a:ext cx="43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Рисунок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4588" y="2124075"/>
            <a:ext cx="4508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Рисунок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0238" y="2122488"/>
            <a:ext cx="4508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Рисунок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4138" y="2120900"/>
            <a:ext cx="4508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Рисунок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4388" y="2120900"/>
            <a:ext cx="4492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Рисунок 2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5913" y="2127250"/>
            <a:ext cx="4508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Рисунок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119313"/>
            <a:ext cx="4492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Рисунок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4188" y="2117725"/>
            <a:ext cx="4508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Рисунок 2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4913" y="2124075"/>
            <a:ext cx="4508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Рисунок 2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3738" y="2124075"/>
            <a:ext cx="4508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Рисунок 2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2250" y="2127250"/>
            <a:ext cx="4508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4" name="Рисунок 2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0238" y="3846513"/>
            <a:ext cx="4508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Рисунок 2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9963" y="3962400"/>
            <a:ext cx="48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Рисунок 3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9963" y="4686300"/>
            <a:ext cx="6492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Рисунок 3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63700" y="4754563"/>
            <a:ext cx="5159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3347584" y="4755087"/>
            <a:ext cx="1308489" cy="79186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52688" tIns="26344" rIns="52688" bIns="26344">
            <a:spAutoFit/>
          </a:bodyPr>
          <a:lstStyle/>
          <a:p>
            <a:pPr algn="ctr">
              <a:defRPr/>
            </a:pPr>
            <a:r>
              <a:rPr lang="ru-RU" sz="1600" b="1" spc="173" dirty="0">
                <a:solidFill>
                  <a:srgbClr val="FF0000"/>
                </a:solidFill>
              </a:rPr>
              <a:t>ВХОД</a:t>
            </a:r>
          </a:p>
          <a:p>
            <a:pPr algn="ctr">
              <a:defRPr/>
            </a:pPr>
            <a:r>
              <a:rPr lang="ru-RU" sz="1600" b="1" spc="173" dirty="0">
                <a:solidFill>
                  <a:srgbClr val="FF0000"/>
                </a:solidFill>
              </a:rPr>
              <a:t>В</a:t>
            </a:r>
          </a:p>
          <a:p>
            <a:pPr algn="ctr">
              <a:defRPr/>
            </a:pPr>
            <a:r>
              <a:rPr lang="ru-RU" sz="1600" b="1" spc="173" dirty="0">
                <a:solidFill>
                  <a:srgbClr val="FF0000"/>
                </a:solidFill>
              </a:rPr>
              <a:t>ППЭ</a:t>
            </a:r>
          </a:p>
        </p:txBody>
      </p:sp>
      <p:sp>
        <p:nvSpPr>
          <p:cNvPr id="34" name="Стрелка вверх 33"/>
          <p:cNvSpPr/>
          <p:nvPr/>
        </p:nvSpPr>
        <p:spPr>
          <a:xfrm>
            <a:off x="3875088" y="4449763"/>
            <a:ext cx="252412" cy="280987"/>
          </a:xfrm>
          <a:prstGeom prst="up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5" name="Половина рамки 34"/>
          <p:cNvSpPr/>
          <p:nvPr/>
        </p:nvSpPr>
        <p:spPr>
          <a:xfrm>
            <a:off x="3257550" y="4143375"/>
            <a:ext cx="693738" cy="266700"/>
          </a:xfrm>
          <a:prstGeom prst="halfFram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оловина рамки 35"/>
          <p:cNvSpPr/>
          <p:nvPr/>
        </p:nvSpPr>
        <p:spPr>
          <a:xfrm flipH="1">
            <a:off x="3975100" y="4143375"/>
            <a:ext cx="693738" cy="266700"/>
          </a:xfrm>
          <a:prstGeom prst="halfFram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394" name="TextBox 36"/>
          <p:cNvSpPr txBox="1">
            <a:spLocks noChangeArrowheads="1"/>
          </p:cNvSpPr>
          <p:nvPr/>
        </p:nvSpPr>
        <p:spPr bwMode="auto">
          <a:xfrm>
            <a:off x="681038" y="3235325"/>
            <a:ext cx="259556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200" b="1">
                <a:solidFill>
                  <a:srgbClr val="C00000"/>
                </a:solidFill>
              </a:rPr>
              <a:t>Вместимость ППЭ не менее </a:t>
            </a:r>
            <a:br>
              <a:rPr lang="ru-RU" sz="1200" b="1">
                <a:solidFill>
                  <a:srgbClr val="C00000"/>
                </a:solidFill>
              </a:rPr>
            </a:br>
            <a:r>
              <a:rPr lang="ru-RU" sz="1200" b="1">
                <a:solidFill>
                  <a:srgbClr val="C00000"/>
                </a:solidFill>
              </a:rPr>
              <a:t>15 аудиторий по 15 человек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70213" y="3698875"/>
            <a:ext cx="2062162" cy="422275"/>
          </a:xfrm>
          <a:prstGeom prst="rect">
            <a:avLst/>
          </a:prstGeom>
          <a:noFill/>
        </p:spPr>
        <p:txBody>
          <a:bodyPr lIns="52688" tIns="26344" rIns="52688" bIns="26344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</a:rPr>
              <a:t>РАМКА МЕТАЛЛОИСКАТЕЛЯ</a:t>
            </a:r>
          </a:p>
        </p:txBody>
      </p:sp>
      <p:pic>
        <p:nvPicPr>
          <p:cNvPr id="15396" name="Рисунок 3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9338" y="3302000"/>
            <a:ext cx="6286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7" name="Рисунок 3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70550" y="3302000"/>
            <a:ext cx="63023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8" name="Рисунок 4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05688" y="3452813"/>
            <a:ext cx="3365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9" name="Рисунок 4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972300" y="3414713"/>
            <a:ext cx="2921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0" name="Рисунок 4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994525" y="3984625"/>
            <a:ext cx="29368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1" name="Рисунок 4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13575" y="4576763"/>
            <a:ext cx="2921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02" name="TextBox 44"/>
          <p:cNvSpPr txBox="1">
            <a:spLocks noChangeArrowheads="1"/>
          </p:cNvSpPr>
          <p:nvPr/>
        </p:nvSpPr>
        <p:spPr bwMode="auto">
          <a:xfrm>
            <a:off x="7189788" y="4035425"/>
            <a:ext cx="111601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900" b="1">
                <a:solidFill>
                  <a:srgbClr val="006AB3"/>
                </a:solidFill>
              </a:rPr>
              <a:t>ОН и иные лица, имеющие право присутствовать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121400" y="4449763"/>
            <a:ext cx="80486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04" name="TextBox 47"/>
          <p:cNvSpPr txBox="1">
            <a:spLocks noChangeArrowheads="1"/>
          </p:cNvSpPr>
          <p:nvPr/>
        </p:nvSpPr>
        <p:spPr bwMode="auto">
          <a:xfrm>
            <a:off x="5888038" y="4873625"/>
            <a:ext cx="141763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200" b="1">
                <a:solidFill>
                  <a:srgbClr val="006AB3"/>
                </a:solidFill>
              </a:rPr>
              <a:t>СМИ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897188" y="4506913"/>
            <a:ext cx="69850" cy="976312"/>
          </a:xfrm>
          <a:prstGeom prst="rect">
            <a:avLst/>
          </a:prstGeom>
          <a:noFill/>
        </p:spPr>
        <p:txBody>
          <a:bodyPr lIns="52688" tIns="26344" rIns="52688" bIns="26344">
            <a:spAutoFit/>
          </a:bodyPr>
          <a:lstStyle/>
          <a:p>
            <a:pPr>
              <a:defRPr/>
            </a:pPr>
            <a:r>
              <a:rPr lang="ru-RU" sz="1000" b="1" spc="-173" dirty="0">
                <a:solidFill>
                  <a:srgbClr val="006AB3"/>
                </a:solidFill>
              </a:rPr>
              <a:t>Личные</a:t>
            </a:r>
          </a:p>
        </p:txBody>
      </p:sp>
      <p:sp>
        <p:nvSpPr>
          <p:cNvPr id="15406" name="TextBox 49"/>
          <p:cNvSpPr txBox="1">
            <a:spLocks noChangeArrowheads="1"/>
          </p:cNvSpPr>
          <p:nvPr/>
        </p:nvSpPr>
        <p:spPr bwMode="auto">
          <a:xfrm>
            <a:off x="4770438" y="4667250"/>
            <a:ext cx="13398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900" b="1">
                <a:solidFill>
                  <a:srgbClr val="006AB3"/>
                </a:solidFill>
              </a:rPr>
              <a:t>ПРЕДСТАВИТЕЛИ от ОО</a:t>
            </a:r>
          </a:p>
          <a:p>
            <a:pPr algn="ctr">
              <a:lnSpc>
                <a:spcPct val="150000"/>
              </a:lnSpc>
            </a:pPr>
            <a:r>
              <a:rPr lang="ru-RU" sz="700" b="1">
                <a:solidFill>
                  <a:srgbClr val="006AB3"/>
                </a:solidFill>
              </a:rPr>
              <a:t>(СОПРОВОЖДАЮЩИЕ)</a:t>
            </a:r>
          </a:p>
        </p:txBody>
      </p:sp>
      <p:sp>
        <p:nvSpPr>
          <p:cNvPr id="15407" name="TextBox 51"/>
          <p:cNvSpPr txBox="1">
            <a:spLocks noChangeArrowheads="1"/>
          </p:cNvSpPr>
          <p:nvPr/>
        </p:nvSpPr>
        <p:spPr bwMode="auto">
          <a:xfrm>
            <a:off x="3078163" y="4754563"/>
            <a:ext cx="12382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900" b="1">
                <a:solidFill>
                  <a:srgbClr val="006AB3"/>
                </a:solidFill>
              </a:rPr>
              <a:t>ВЕЩИ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457200" y="457200"/>
            <a:ext cx="8686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002060"/>
                </a:solidFill>
              </a:rPr>
              <a:t>Не позднее чем за один день до начала проведения экзамена необходимо:</a:t>
            </a:r>
            <a:endParaRPr lang="ru-RU" sz="2800" i="1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609600"/>
            <a:ext cx="8610600" cy="381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32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1371600"/>
            <a:ext cx="8534400" cy="6889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36000" bIns="36000">
            <a:spAutoFit/>
          </a:bodyPr>
          <a:lstStyle/>
          <a:p>
            <a:pPr algn="just" eaLnBrk="1" hangingPunct="1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убрать (закрыть)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стенды, плакаты и иные материалы со справочно-познавательной информацией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по соответствующим учебным предметам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457200" y="2362200"/>
            <a:ext cx="8534400" cy="5254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eaLnBrk="1" hangingPunct="1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проверить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пожарные выходы, средства первичного пожаротушения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457200" y="3200400"/>
            <a:ext cx="8534400" cy="8334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eaLnBrk="1" hangingPunct="1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запереть и опечатать помещения, </a:t>
            </a:r>
            <a:r>
              <a:rPr lang="ru-RU" sz="2000" dirty="0">
                <a:cs typeface="Times New Roman" pitchFamily="18" charset="0"/>
              </a:rPr>
              <a:t>не использующиеся для проведения экзамена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81000"/>
          </a:xfrm>
        </p:spPr>
        <p:txBody>
          <a:bodyPr/>
          <a:lstStyle/>
          <a:p>
            <a:r>
              <a:rPr lang="ru-RU" sz="3200" i="1" smtClean="0">
                <a:solidFill>
                  <a:srgbClr val="002060"/>
                </a:solidFill>
              </a:rPr>
              <a:t>Аудитория проведения</a:t>
            </a:r>
          </a:p>
        </p:txBody>
      </p:sp>
      <p:pic>
        <p:nvPicPr>
          <p:cNvPr id="17411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8367713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9588" y="2446338"/>
            <a:ext cx="10414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95730" y="2815629"/>
            <a:ext cx="1471761" cy="607200"/>
          </a:xfrm>
          <a:prstGeom prst="rect">
            <a:avLst/>
          </a:prstGeom>
          <a:noFill/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52688" tIns="26344" rIns="52688" bIns="26344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000000"/>
                </a:solidFill>
              </a:rPr>
              <a:t>Справочно-познавательная информация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687513" y="2809875"/>
            <a:ext cx="1471612" cy="5953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687513" y="2809875"/>
            <a:ext cx="1471612" cy="5905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418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0875" y="4321175"/>
            <a:ext cx="687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964113" y="3949700"/>
            <a:ext cx="1114425" cy="1284288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lIns="52688" tIns="26344" rIns="52688" bIns="26344">
            <a:spAutoFit/>
          </a:bodyPr>
          <a:lstStyle/>
          <a:p>
            <a:pPr algn="ctr">
              <a:defRPr/>
            </a:pPr>
            <a:endParaRPr lang="ru-RU" sz="1600" dirty="0"/>
          </a:p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Черновик</a:t>
            </a:r>
          </a:p>
          <a:p>
            <a:pPr algn="ctr">
              <a:defRPr/>
            </a:pPr>
            <a:endParaRPr lang="ru-RU" sz="1600" dirty="0"/>
          </a:p>
          <a:p>
            <a:pPr algn="ctr">
              <a:defRPr/>
            </a:pPr>
            <a:endParaRPr lang="ru-RU" sz="1600" dirty="0"/>
          </a:p>
          <a:p>
            <a:pPr algn="ctr">
              <a:defRPr/>
            </a:pPr>
            <a:endParaRPr lang="ru-RU" sz="1600" dirty="0"/>
          </a:p>
        </p:txBody>
      </p:sp>
      <p:pic>
        <p:nvPicPr>
          <p:cNvPr id="17420" name="Рисунок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25" y="4124325"/>
            <a:ext cx="981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Рисунок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9450" y="4124325"/>
            <a:ext cx="981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Рисунок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90738" y="4124325"/>
            <a:ext cx="981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Рисунок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2025" y="4103688"/>
            <a:ext cx="981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Рисунок 1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46525" y="3259138"/>
            <a:ext cx="50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Рисунок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86588" y="4003675"/>
            <a:ext cx="3937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i="1" dirty="0">
                <a:solidFill>
                  <a:srgbClr val="002060"/>
                </a:solidFill>
                <a:latin typeface="+mn-lt"/>
              </a:rPr>
              <a:t>Аудитория, предусмотренная для печати КИМ</a:t>
            </a:r>
          </a:p>
        </p:txBody>
      </p:sp>
      <p:pic>
        <p:nvPicPr>
          <p:cNvPr id="18435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351838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600" y="2274888"/>
            <a:ext cx="5270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5438" y="2873375"/>
            <a:ext cx="785812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17788" y="2976563"/>
            <a:ext cx="5857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65900" y="3278188"/>
            <a:ext cx="6762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95888" y="2757488"/>
            <a:ext cx="1277937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Рисунок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34300" y="2274888"/>
            <a:ext cx="52863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Рисунок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48288" y="4044950"/>
            <a:ext cx="2211387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Рисунок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38563" y="3784600"/>
            <a:ext cx="1246187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Рисунок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46325" y="3760788"/>
            <a:ext cx="1246188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Рисунок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30275" y="3760788"/>
            <a:ext cx="1246188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Рисунок 1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70313" y="2995613"/>
            <a:ext cx="4127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i="1" dirty="0" smtClean="0">
                <a:solidFill>
                  <a:srgbClr val="002060"/>
                </a:solidFill>
                <a:latin typeface="+mn-lt"/>
              </a:rPr>
              <a:t>Штаб ППЭ</a:t>
            </a:r>
            <a:endParaRPr lang="ru-RU" sz="3200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9459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8504238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600" y="2274888"/>
            <a:ext cx="5270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5438" y="2873375"/>
            <a:ext cx="785812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17788" y="2976563"/>
            <a:ext cx="5857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65688" y="3998913"/>
            <a:ext cx="982662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76588" y="3579813"/>
            <a:ext cx="1612900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Рисунок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34300" y="2274888"/>
            <a:ext cx="52863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Рисунок 1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2576513"/>
            <a:ext cx="41275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Рисунок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03950" y="4262438"/>
            <a:ext cx="749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458200" cy="442913"/>
          </a:xfrm>
        </p:spPr>
        <p:txBody>
          <a:bodyPr/>
          <a:lstStyle/>
          <a:p>
            <a:r>
              <a:rPr lang="ru-RU" sz="2800" i="1" smtClean="0">
                <a:solidFill>
                  <a:srgbClr val="002060"/>
                </a:solidFill>
              </a:rPr>
              <a:t>Готовность ППЭ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2209800"/>
            <a:ext cx="8458200" cy="407035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>
            <a:spAutoFit/>
          </a:bodyPr>
          <a:lstStyle/>
          <a:p>
            <a:pPr algn="ctr">
              <a:defRPr/>
            </a:pPr>
            <a:endParaRPr lang="ru-RU" sz="2100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ru-RU" sz="2000" b="1" i="1" dirty="0">
                <a:solidFill>
                  <a:srgbClr val="002060"/>
                </a:solidFill>
              </a:rPr>
              <a:t>совместно с техническим специалистом провести тестирование средств видеонаблюдения</a:t>
            </a:r>
          </a:p>
          <a:p>
            <a:pPr algn="just">
              <a:defRPr/>
            </a:pPr>
            <a:r>
              <a:rPr lang="ru-RU" sz="2000" dirty="0">
                <a:solidFill>
                  <a:schemeClr val="tx1"/>
                </a:solidFill>
              </a:rPr>
              <a:t>технический специалист </a:t>
            </a:r>
            <a:r>
              <a:rPr lang="ru-RU" sz="2000" b="1" i="1" u="sng" dirty="0">
                <a:solidFill>
                  <a:schemeClr val="tx1"/>
                </a:solidFill>
              </a:rPr>
              <a:t>проверяет</a:t>
            </a:r>
            <a:r>
              <a:rPr lang="ru-RU" sz="2000" dirty="0">
                <a:solidFill>
                  <a:schemeClr val="tx1"/>
                </a:solidFill>
              </a:rPr>
              <a:t> текущее состояние ПАК/средств видеонаблюдения: </a:t>
            </a:r>
          </a:p>
          <a:p>
            <a:pPr algn="just">
              <a:defRPr/>
            </a:pPr>
            <a:r>
              <a:rPr lang="ru-RU" sz="2000" dirty="0">
                <a:solidFill>
                  <a:schemeClr val="tx1"/>
                </a:solidFill>
              </a:rPr>
              <a:t>- включает запись видеоизображения, </a:t>
            </a:r>
          </a:p>
          <a:p>
            <a:pPr algn="just">
              <a:buFontTx/>
              <a:buChar char="-"/>
              <a:defRPr/>
            </a:pPr>
            <a:r>
              <a:rPr lang="ru-RU" sz="2000" dirty="0">
                <a:solidFill>
                  <a:schemeClr val="tx1"/>
                </a:solidFill>
              </a:rPr>
              <a:t> проверяет через монитор ПАК работу камер видеонаблюдения, </a:t>
            </a:r>
          </a:p>
          <a:p>
            <a:pPr algn="just">
              <a:buFontTx/>
              <a:buChar char="-"/>
              <a:defRPr/>
            </a:pPr>
            <a:r>
              <a:rPr lang="ru-RU" sz="2000" dirty="0">
                <a:solidFill>
                  <a:schemeClr val="tx1"/>
                </a:solidFill>
              </a:rPr>
              <a:t> проверяет соответствие расположения всех камер видеонаблюдения, </a:t>
            </a:r>
          </a:p>
          <a:p>
            <a:pPr>
              <a:buFontTx/>
              <a:buChar char="-"/>
              <a:defRPr/>
            </a:pPr>
            <a:r>
              <a:rPr lang="ru-RU" sz="2000" dirty="0">
                <a:solidFill>
                  <a:schemeClr val="tx1"/>
                </a:solidFill>
              </a:rPr>
              <a:t> определяют место, с которого организатор в аудитории будет информировать о завершении экзамена в аудитории,</a:t>
            </a:r>
          </a:p>
          <a:p>
            <a:pPr>
              <a:buFontTx/>
              <a:buChar char="-"/>
              <a:defRPr/>
            </a:pPr>
            <a:r>
              <a:rPr lang="ru-RU" sz="2000" dirty="0">
                <a:solidFill>
                  <a:schemeClr val="tx1"/>
                </a:solidFill>
              </a:rPr>
              <a:t> проверяет точное местное время на ПАК,</a:t>
            </a:r>
          </a:p>
          <a:p>
            <a:pPr>
              <a:buFontTx/>
              <a:buChar char="-"/>
              <a:defRPr/>
            </a:pPr>
            <a:r>
              <a:rPr lang="ru-RU" sz="2000" dirty="0">
                <a:solidFill>
                  <a:schemeClr val="tx1"/>
                </a:solidFill>
              </a:rPr>
              <a:t> вносит запись в журнал доступа к средствам видеонаблюдения</a:t>
            </a:r>
          </a:p>
          <a:p>
            <a:pPr algn="just">
              <a:defRPr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457200" y="1143000"/>
            <a:ext cx="8534400" cy="5254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eaLnBrk="1" hangingPunct="1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провести проверку </a:t>
            </a:r>
            <a:r>
              <a:rPr lang="ru-RU" sz="2000" b="1" dirty="0">
                <a:cs typeface="Times New Roman" pitchFamily="18" charset="0"/>
              </a:rPr>
              <a:t>работоспособности средств видеонаблюдения в ППЭ</a:t>
            </a:r>
            <a:endParaRPr lang="ru-RU" sz="20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3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555750"/>
            <a:ext cx="7889875" cy="4575175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609600"/>
          </a:xfrm>
        </p:spPr>
        <p:txBody>
          <a:bodyPr/>
          <a:lstStyle/>
          <a:p>
            <a:r>
              <a:rPr lang="ru-RU" sz="2800" i="1" smtClean="0">
                <a:solidFill>
                  <a:srgbClr val="002060"/>
                </a:solidFill>
              </a:rPr>
              <a:t>Организация видеонаблюдения в аудитории</a:t>
            </a: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5213" y="2097088"/>
            <a:ext cx="49212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5375" y="5092700"/>
            <a:ext cx="5365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Скругленный прямоугольник 95"/>
          <p:cNvSpPr/>
          <p:nvPr/>
        </p:nvSpPr>
        <p:spPr>
          <a:xfrm>
            <a:off x="5418138" y="2159000"/>
            <a:ext cx="636587" cy="84772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7446963" y="2895600"/>
            <a:ext cx="374650" cy="113347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1" name="TextBox 110"/>
          <p:cNvSpPr txBox="1"/>
          <p:nvPr/>
        </p:nvSpPr>
        <p:spPr>
          <a:xfrm>
            <a:off x="7515225" y="3006725"/>
            <a:ext cx="292100" cy="1036638"/>
          </a:xfrm>
          <a:prstGeom prst="rect">
            <a:avLst/>
          </a:prstGeom>
          <a:noFill/>
        </p:spPr>
        <p:txBody>
          <a:bodyPr vert="vert" lIns="52688" tIns="26344" rIns="52688" bIns="26344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FF0000"/>
                </a:solidFill>
              </a:rPr>
              <a:t>организатор</a:t>
            </a:r>
          </a:p>
        </p:txBody>
      </p:sp>
      <p:cxnSp>
        <p:nvCxnSpPr>
          <p:cNvPr id="112" name="Прямая соединительная линия 111"/>
          <p:cNvCxnSpPr/>
          <p:nvPr/>
        </p:nvCxnSpPr>
        <p:spPr>
          <a:xfrm flipH="1">
            <a:off x="2405086" y="2502660"/>
            <a:ext cx="4930643" cy="373644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flipH="1">
            <a:off x="1700546" y="2135967"/>
            <a:ext cx="1307937" cy="3102039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flipV="1">
            <a:off x="6322125" y="2533728"/>
            <a:ext cx="1004865" cy="2905840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1734421" y="2096646"/>
            <a:ext cx="4668238" cy="3131625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flipV="1">
            <a:off x="1700156" y="4492252"/>
            <a:ext cx="6030141" cy="744259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Овал 117"/>
          <p:cNvSpPr/>
          <p:nvPr/>
        </p:nvSpPr>
        <p:spPr>
          <a:xfrm>
            <a:off x="6702425" y="2838450"/>
            <a:ext cx="417513" cy="4127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19" name="Прямая соединительная линия 118"/>
          <p:cNvCxnSpPr/>
          <p:nvPr/>
        </p:nvCxnSpPr>
        <p:spPr>
          <a:xfrm flipH="1">
            <a:off x="2959485" y="2482852"/>
            <a:ext cx="4388338" cy="3163494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6324600" y="3297238"/>
            <a:ext cx="685800" cy="514350"/>
          </a:xfrm>
          <a:prstGeom prst="rect">
            <a:avLst/>
          </a:prstGeom>
          <a:noFill/>
        </p:spPr>
        <p:txBody>
          <a:bodyPr lIns="52688" tIns="26344" rIns="52688" bIns="26344">
            <a:spAutoFit/>
          </a:bodyPr>
          <a:lstStyle/>
          <a:p>
            <a:pPr algn="ctr">
              <a:defRPr/>
            </a:pPr>
            <a:r>
              <a:rPr lang="ru-RU" sz="600" b="1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</a:rPr>
              <a:t>МЕСТО ОРГАНИЗАТОРА ДЛЯ ЗАЧИТЫВАНИЯ ПРОТОКОЛА</a:t>
            </a:r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5418138" y="3376613"/>
            <a:ext cx="636587" cy="84772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5407025" y="4594225"/>
            <a:ext cx="636588" cy="84772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4322763" y="3398838"/>
            <a:ext cx="636587" cy="84772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4319588" y="2154238"/>
            <a:ext cx="639762" cy="84772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2189163" y="4579938"/>
            <a:ext cx="636587" cy="846137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2173288" y="3421063"/>
            <a:ext cx="636587" cy="846137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2189163" y="2197100"/>
            <a:ext cx="636587" cy="84772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3254375" y="4592638"/>
            <a:ext cx="636588" cy="846137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3254375" y="3398838"/>
            <a:ext cx="636588" cy="84772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3254375" y="2168525"/>
            <a:ext cx="636588" cy="846138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" name="Скругленный прямоугольник 132"/>
          <p:cNvSpPr/>
          <p:nvPr/>
        </p:nvSpPr>
        <p:spPr>
          <a:xfrm>
            <a:off x="4319588" y="4594225"/>
            <a:ext cx="641350" cy="846138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7162801" y="3048000"/>
            <a:ext cx="321849" cy="944149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vert" lIns="52688" tIns="26344" rIns="52688" bIns="26344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0123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7391402" y="5389147"/>
            <a:ext cx="321849" cy="9906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vert" lIns="52688" tIns="26344" rIns="52688" bIns="26344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0123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1066800"/>
            <a:ext cx="8534400" cy="4524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>
              <a:defRPr/>
            </a:pPr>
            <a:r>
              <a:rPr lang="ru-RU" sz="2000" b="1" i="1" dirty="0">
                <a:solidFill>
                  <a:srgbClr val="002060"/>
                </a:solidFill>
              </a:rPr>
              <a:t>назначается</a:t>
            </a:r>
            <a:r>
              <a:rPr lang="ru-RU" sz="2000" i="1" dirty="0"/>
              <a:t> </a:t>
            </a:r>
            <a:r>
              <a:rPr lang="ru-RU" sz="2000" dirty="0"/>
              <a:t>департаментом образования</a:t>
            </a:r>
            <a:r>
              <a:rPr lang="ru-RU" sz="2000" i="1" dirty="0"/>
              <a:t> </a:t>
            </a:r>
            <a:r>
              <a:rPr lang="ru-RU" sz="2000" i="1" dirty="0">
                <a:solidFill>
                  <a:srgbClr val="C00000"/>
                </a:solidFill>
              </a:rPr>
              <a:t>по согласованию с ГЭК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(п.40)</a:t>
            </a:r>
            <a:endParaRPr lang="ru-RU" sz="20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" name="TextBox 10"/>
          <p:cNvSpPr txBox="1">
            <a:spLocks noChangeArrowheads="1"/>
          </p:cNvSpPr>
          <p:nvPr/>
        </p:nvSpPr>
        <p:spPr bwMode="auto">
          <a:xfrm>
            <a:off x="457200" y="1676400"/>
            <a:ext cx="8534400" cy="13763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>
              <a:defRPr/>
            </a:pPr>
            <a:r>
              <a:rPr lang="ru-RU" sz="2000" b="1" i="1" dirty="0">
                <a:solidFill>
                  <a:srgbClr val="002060"/>
                </a:solidFill>
              </a:rPr>
              <a:t>не допускается привлекать  </a:t>
            </a:r>
            <a:r>
              <a:rPr lang="ru-RU" sz="2000" dirty="0"/>
              <a:t>в качестве </a:t>
            </a:r>
            <a:r>
              <a:rPr lang="ru-RU" sz="2000" b="1" u="sng" dirty="0">
                <a:solidFill>
                  <a:srgbClr val="C00000"/>
                </a:solidFill>
              </a:rPr>
              <a:t>руководителей ППЭ </a:t>
            </a:r>
            <a:r>
              <a:rPr lang="ru-RU" sz="2000" dirty="0">
                <a:solidFill>
                  <a:srgbClr val="0070C0"/>
                </a:solidFill>
              </a:rPr>
              <a:t>педагогических работников, являющихся </a:t>
            </a:r>
            <a:r>
              <a:rPr lang="ru-RU" sz="2000" b="1" i="1" u="sng" dirty="0">
                <a:solidFill>
                  <a:srgbClr val="0070C0"/>
                </a:solidFill>
              </a:rPr>
              <a:t>учителями обучающихся</a:t>
            </a:r>
            <a:r>
              <a:rPr lang="ru-RU" sz="2000" dirty="0">
                <a:solidFill>
                  <a:srgbClr val="0070C0"/>
                </a:solidFill>
              </a:rPr>
              <a:t>, сдающих экзамен в данном ППЭ</a:t>
            </a:r>
            <a:r>
              <a:rPr lang="ru-RU" sz="2000" dirty="0"/>
              <a:t> (за исключением ППЭ, организованных …, в учреждениях уголовно-исполнительной системы) (п.40)</a:t>
            </a:r>
            <a:endParaRPr lang="ru-RU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457200" y="3276600"/>
            <a:ext cx="8534400" cy="10668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>
              <a:defRPr/>
            </a:pPr>
            <a:r>
              <a:rPr lang="ru-RU" sz="2000" b="1" i="1" dirty="0">
                <a:solidFill>
                  <a:srgbClr val="002060"/>
                </a:solidFill>
              </a:rPr>
              <a:t>информируются</a:t>
            </a:r>
            <a:r>
              <a:rPr lang="ru-RU" sz="2000" i="1" dirty="0"/>
              <a:t> </a:t>
            </a:r>
            <a:r>
              <a:rPr lang="ru-RU" sz="2000" dirty="0"/>
              <a:t>о месте расположения ППЭ, в который направляются, не ранее чем за </a:t>
            </a:r>
            <a:r>
              <a:rPr lang="ru-RU" sz="2000" b="1" i="1" u="sng" dirty="0">
                <a:solidFill>
                  <a:srgbClr val="0070C0"/>
                </a:solidFill>
              </a:rPr>
              <a:t>три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рабочих дня до проведения экзамена по соответствующему учебному предмету (п.40) </a:t>
            </a:r>
            <a:endParaRPr lang="ru-RU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460375" y="685800"/>
            <a:ext cx="8524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rgbClr val="002060"/>
                </a:solidFill>
              </a:rPr>
              <a:t>Руководитель ППЭ</a:t>
            </a:r>
            <a:endParaRPr lang="ru-RU" sz="1800" b="1" i="1">
              <a:solidFill>
                <a:srgbClr val="002060"/>
              </a:solidFill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457200" y="4572000"/>
            <a:ext cx="8534400" cy="16843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>
              <a:defRPr/>
            </a:pPr>
            <a:r>
              <a:rPr lang="ru-RU" sz="2000" b="1" i="1" dirty="0">
                <a:solidFill>
                  <a:srgbClr val="002060"/>
                </a:solidFill>
              </a:rPr>
              <a:t>информируется</a:t>
            </a:r>
            <a:r>
              <a:rPr lang="ru-RU" sz="2000" b="1" i="1" dirty="0">
                <a:solidFill>
                  <a:srgbClr val="0070C0"/>
                </a:solidFill>
              </a:rPr>
              <a:t> о количестве участников ОВЗ и </a:t>
            </a:r>
            <a:r>
              <a:rPr lang="ru-RU" sz="2000" b="1" i="1" dirty="0">
                <a:solidFill>
                  <a:srgbClr val="002060"/>
                </a:solidFill>
              </a:rPr>
              <a:t>готовит</a:t>
            </a:r>
            <a:r>
              <a:rPr lang="ru-RU" sz="2000" b="1" i="1" dirty="0">
                <a:solidFill>
                  <a:srgbClr val="0070C0"/>
                </a:solidFill>
              </a:rPr>
              <a:t> аудитории для участников с ОВЗ, детей-инвалидов и инвалидов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/>
              <a:t>(информация о количестве таких участников и о необходимости организации аудиторий в условиях, учитывающих состояние  их здоровья, особенности психофизического развития направляется </a:t>
            </a:r>
            <a:r>
              <a:rPr lang="ru-RU" sz="2000" b="1" u="sng" dirty="0">
                <a:solidFill>
                  <a:srgbClr val="C00000"/>
                </a:solidFill>
              </a:rPr>
              <a:t>не позднее двух рабочих дней</a:t>
            </a:r>
            <a:r>
              <a:rPr lang="ru-RU" sz="2000" dirty="0"/>
              <a:t>)</a:t>
            </a:r>
            <a:endParaRPr lang="ru-RU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533400" y="533400"/>
            <a:ext cx="84518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rgbClr val="002060"/>
                </a:solidFill>
              </a:rPr>
              <a:t>Готовность ППЭ</a:t>
            </a:r>
          </a:p>
        </p:txBody>
      </p:sp>
      <p:sp>
        <p:nvSpPr>
          <p:cNvPr id="55300" name="TextBox 12"/>
          <p:cNvSpPr txBox="1">
            <a:spLocks noChangeArrowheads="1"/>
          </p:cNvSpPr>
          <p:nvPr/>
        </p:nvSpPr>
        <p:spPr bwMode="auto">
          <a:xfrm>
            <a:off x="457200" y="1447800"/>
            <a:ext cx="8534400" cy="32956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eaLnBrk="1" hangingPunct="1">
              <a:defRPr/>
            </a:pPr>
            <a:r>
              <a:rPr lang="ru-RU" sz="2000" b="1" i="1" dirty="0">
                <a:solidFill>
                  <a:srgbClr val="002060"/>
                </a:solidFill>
                <a:cs typeface="Times New Roman" pitchFamily="18" charset="0"/>
              </a:rPr>
              <a:t>Журнал доступа к программно-аппаратному комплексу</a:t>
            </a: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размещается в штабе ППЭ</a:t>
            </a:r>
          </a:p>
          <a:p>
            <a:pPr algn="just" eaLnBrk="1" hangingPunct="1">
              <a:defRPr/>
            </a:pPr>
            <a:endParaRPr lang="ru-RU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в журнал </a:t>
            </a:r>
            <a:r>
              <a:rPr lang="ru-RU" sz="2000" b="1" i="1" dirty="0">
                <a:solidFill>
                  <a:srgbClr val="262673"/>
                </a:solidFill>
                <a:cs typeface="Times New Roman" pitchFamily="18" charset="0"/>
              </a:rPr>
              <a:t>заносится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 информация  обо всех случаях работы с ПАК (включение, выключение, неполадки, выдача видеоматериалов)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algn="just" eaLnBrk="1" hangingPunct="1"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журнал </a:t>
            </a:r>
            <a:r>
              <a:rPr lang="ru-RU" sz="2000" b="1" i="1" dirty="0">
                <a:solidFill>
                  <a:srgbClr val="262673"/>
                </a:solidFill>
                <a:cs typeface="Times New Roman" pitchFamily="18" charset="0"/>
              </a:rPr>
              <a:t>размещается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в штабе и заполняется техническим специалистом при каждом действии с ПАК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endParaRPr lang="ru-RU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после  з</a:t>
            </a:r>
            <a:r>
              <a:rPr lang="ru-RU" sz="2000" b="1" i="1" dirty="0">
                <a:solidFill>
                  <a:srgbClr val="262673"/>
                </a:solidFill>
                <a:cs typeface="Times New Roman" pitchFamily="18" charset="0"/>
              </a:rPr>
              <a:t>авершения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всех экзаменов журнал передается на хранение  в ОО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1066800"/>
            <a:ext cx="9153525" cy="57912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2819400" y="609600"/>
            <a:ext cx="3902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2060"/>
                </a:solidFill>
              </a:rPr>
              <a:t>Образец журнала</a:t>
            </a:r>
            <a:endParaRPr lang="ru-RU" sz="28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464550" cy="457200"/>
          </a:xfrm>
        </p:spPr>
        <p:txBody>
          <a:bodyPr/>
          <a:lstStyle/>
          <a:p>
            <a:r>
              <a:rPr lang="ru-RU" sz="2800" i="1" smtClean="0">
                <a:solidFill>
                  <a:srgbClr val="002060"/>
                </a:solidFill>
              </a:rPr>
              <a:t>Видеонаблюдение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49530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i="1" smtClean="0">
                <a:solidFill>
                  <a:schemeClr val="accent2"/>
                </a:solidFill>
              </a:rPr>
              <a:t>Нештатная ситуация в аудитории 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2400" smtClean="0">
              <a:solidFill>
                <a:schemeClr val="accent2"/>
              </a:solidFill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400" smtClean="0"/>
              <a:t>Организатор информирует руководителя ППЭ и члена ГЭК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sz="2400" smtClean="0"/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400" smtClean="0"/>
              <a:t>Член ГЭК – технический специалист – Оператор</a:t>
            </a:r>
            <a:r>
              <a:rPr lang="en-US" sz="2400" smtClean="0"/>
              <a:t> (</a:t>
            </a:r>
            <a:r>
              <a:rPr lang="ru-RU" sz="2400" smtClean="0"/>
              <a:t>Инструкция  по проведению  действий по восстановлению работы ПАК)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2400" smtClean="0">
              <a:solidFill>
                <a:schemeClr val="accent2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chemeClr val="accent2"/>
                </a:solidFill>
              </a:rPr>
              <a:t>15 минут на восстановление работоспособности ПАК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sz="2400" smtClean="0"/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400" smtClean="0"/>
              <a:t>Член ГЭК согласовывает с председателем ГЭК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sz="2400" smtClean="0"/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400" smtClean="0"/>
              <a:t>Останавливает экзамен  (п.20) с последующим аннулированием результатов  экзамена (п.71)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sz="2400" smtClean="0"/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400" smtClean="0"/>
              <a:t>Повторный допуск к сдаче экзамена (п.33)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3581400" cy="1981200"/>
          </a:xfrm>
        </p:spPr>
        <p:txBody>
          <a:bodyPr/>
          <a:lstStyle/>
          <a:p>
            <a:r>
              <a:rPr lang="ru-RU" sz="2800" i="1" smtClean="0">
                <a:solidFill>
                  <a:schemeClr val="accent2"/>
                </a:solidFill>
              </a:rPr>
              <a:t>Акт об отключении средств  видеонаблюдения или отсутствия  видеозаписи экзамена</a:t>
            </a:r>
          </a:p>
        </p:txBody>
      </p:sp>
      <p:sp>
        <p:nvSpPr>
          <p:cNvPr id="58372" name="TextBox 12"/>
          <p:cNvSpPr txBox="1">
            <a:spLocks noChangeArrowheads="1"/>
          </p:cNvSpPr>
          <p:nvPr/>
        </p:nvSpPr>
        <p:spPr bwMode="auto">
          <a:xfrm>
            <a:off x="457200" y="3200400"/>
            <a:ext cx="3810000" cy="23733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eaLnBrk="1" hangingPunct="1">
              <a:defRPr/>
            </a:pPr>
            <a:r>
              <a:rPr lang="ru-RU" sz="1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По факту неисправного состояния, отключения средств видеонаблюдения или отсутствия видеозаписи экзамена </a:t>
            </a:r>
            <a:r>
              <a:rPr lang="ru-RU" sz="2000" b="1" dirty="0">
                <a:solidFill>
                  <a:srgbClr val="FF0000"/>
                </a:solidFill>
                <a:cs typeface="Times New Roman" pitchFamily="18" charset="0"/>
              </a:rPr>
              <a:t>членом ГЭК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составляется акт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, который передается председателю ГЭК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4438650" y="0"/>
            <a:ext cx="4705350" cy="6858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25605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5638800"/>
            <a:ext cx="3873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533400"/>
          </a:xfrm>
        </p:spPr>
        <p:txBody>
          <a:bodyPr/>
          <a:lstStyle/>
          <a:p>
            <a:r>
              <a:rPr lang="ru-RU" sz="2800" i="1" smtClean="0">
                <a:solidFill>
                  <a:srgbClr val="002060"/>
                </a:solidFill>
              </a:rPr>
              <a:t>Готовность ППЭ</a:t>
            </a:r>
          </a:p>
        </p:txBody>
      </p:sp>
      <p:pic>
        <p:nvPicPr>
          <p:cNvPr id="26627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325" y="1546225"/>
            <a:ext cx="10826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0450" y="1546225"/>
            <a:ext cx="1084263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Прямоугольник 10"/>
          <p:cNvSpPr>
            <a:spLocks noChangeArrowheads="1"/>
          </p:cNvSpPr>
          <p:nvPr/>
        </p:nvSpPr>
        <p:spPr bwMode="auto">
          <a:xfrm>
            <a:off x="3368675" y="1682750"/>
            <a:ext cx="86201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2688" tIns="26344" rIns="52688" bIns="26344">
            <a:spAutoFit/>
          </a:bodyPr>
          <a:lstStyle/>
          <a:p>
            <a:pPr algn="ctr"/>
            <a:r>
              <a:rPr lang="ru-RU" sz="1200" b="1">
                <a:solidFill>
                  <a:schemeClr val="bg1"/>
                </a:solidFill>
              </a:rPr>
              <a:t>СЕГОДНЯ</a:t>
            </a:r>
          </a:p>
        </p:txBody>
      </p:sp>
      <p:sp>
        <p:nvSpPr>
          <p:cNvPr id="26630" name="Прямоугольник 11"/>
          <p:cNvSpPr>
            <a:spLocks noChangeArrowheads="1"/>
          </p:cNvSpPr>
          <p:nvPr/>
        </p:nvSpPr>
        <p:spPr bwMode="auto">
          <a:xfrm>
            <a:off x="5072063" y="1682750"/>
            <a:ext cx="6873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2688" tIns="26344" rIns="52688" bIns="26344">
            <a:spAutoFit/>
          </a:bodyPr>
          <a:lstStyle/>
          <a:p>
            <a:pPr algn="ctr"/>
            <a:r>
              <a:rPr lang="ru-RU" sz="1200" b="1">
                <a:solidFill>
                  <a:schemeClr val="bg1"/>
                </a:solidFill>
              </a:rPr>
              <a:t>ЗАВТРА</a:t>
            </a:r>
          </a:p>
        </p:txBody>
      </p:sp>
      <p:sp>
        <p:nvSpPr>
          <p:cNvPr id="26631" name="Прямоугольник 12"/>
          <p:cNvSpPr>
            <a:spLocks noChangeArrowheads="1"/>
          </p:cNvSpPr>
          <p:nvPr/>
        </p:nvSpPr>
        <p:spPr bwMode="auto">
          <a:xfrm>
            <a:off x="3349625" y="2171700"/>
            <a:ext cx="86201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2688" tIns="26344" rIns="52688" bIns="26344">
            <a:spAutoFit/>
          </a:bodyPr>
          <a:lstStyle/>
          <a:p>
            <a:pPr algn="ctr"/>
            <a:r>
              <a:rPr lang="ru-RU" sz="1200" b="1"/>
              <a:t>ППЭ готов</a:t>
            </a:r>
          </a:p>
        </p:txBody>
      </p:sp>
      <p:sp>
        <p:nvSpPr>
          <p:cNvPr id="26632" name="Прямоугольник 13"/>
          <p:cNvSpPr>
            <a:spLocks noChangeArrowheads="1"/>
          </p:cNvSpPr>
          <p:nvPr/>
        </p:nvSpPr>
        <p:spPr bwMode="auto">
          <a:xfrm>
            <a:off x="5000625" y="2171700"/>
            <a:ext cx="88423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2688" tIns="26344" rIns="52688" bIns="26344">
            <a:spAutoFit/>
          </a:bodyPr>
          <a:lstStyle/>
          <a:p>
            <a:r>
              <a:rPr lang="ru-RU" sz="1200" b="1"/>
              <a:t>ЭКЗАМЕН</a:t>
            </a:r>
          </a:p>
        </p:txBody>
      </p:sp>
      <p:sp>
        <p:nvSpPr>
          <p:cNvPr id="26633" name="Прямоугольник 14"/>
          <p:cNvSpPr>
            <a:spLocks noChangeArrowheads="1"/>
          </p:cNvSpPr>
          <p:nvPr/>
        </p:nvSpPr>
        <p:spPr bwMode="auto">
          <a:xfrm>
            <a:off x="1208088" y="3141663"/>
            <a:ext cx="296703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800" b="1">
                <a:solidFill>
                  <a:srgbClr val="E2001A"/>
                </a:solidFill>
              </a:rPr>
              <a:t>РУКОВОДИТЕЛЬ ОО</a:t>
            </a:r>
          </a:p>
        </p:txBody>
      </p:sp>
      <p:sp>
        <p:nvSpPr>
          <p:cNvPr id="26634" name="Прямоугольник 15"/>
          <p:cNvSpPr>
            <a:spLocks noChangeArrowheads="1"/>
          </p:cNvSpPr>
          <p:nvPr/>
        </p:nvSpPr>
        <p:spPr bwMode="auto">
          <a:xfrm>
            <a:off x="5597525" y="3141663"/>
            <a:ext cx="28336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800" b="1">
                <a:solidFill>
                  <a:srgbClr val="E2001A"/>
                </a:solidFill>
              </a:rPr>
              <a:t>РУКОВОДИТЕЛЬ ППЭ</a:t>
            </a:r>
          </a:p>
        </p:txBody>
      </p:sp>
      <p:pic>
        <p:nvPicPr>
          <p:cNvPr id="26635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4713" y="3556000"/>
            <a:ext cx="2122487" cy="2616200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733800" y="3581400"/>
            <a:ext cx="1905000" cy="13001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ctr" defTabSz="800100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АКТ готовности ППЭ </a:t>
            </a:r>
          </a:p>
          <a:p>
            <a:pPr algn="ctr" defTabSz="800100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(ППЭ-01)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26637" name="Рисунок 2" descr="http://tuitionassignment.org/wp-content/uploads/2012/11/3D-Women-Explain-03-1024x102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581400"/>
            <a:ext cx="2438400" cy="2667000"/>
          </a:xfrm>
          <a:prstGeom prst="rect">
            <a:avLst/>
          </a:prstGeom>
          <a:solidFill>
            <a:schemeClr val="bg1"/>
          </a:solidFill>
          <a:ln w="9525">
            <a:solidFill>
              <a:srgbClr val="FF99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1752600"/>
            <a:ext cx="228600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Заголовок 3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457200"/>
          </a:xfrm>
        </p:spPr>
        <p:txBody>
          <a:bodyPr/>
          <a:lstStyle/>
          <a:p>
            <a:r>
              <a:rPr lang="ru-RU" sz="2800" i="1" smtClean="0">
                <a:solidFill>
                  <a:srgbClr val="002060"/>
                </a:solidFill>
              </a:rPr>
              <a:t>Подготовка к экзамену</a:t>
            </a:r>
          </a:p>
        </p:txBody>
      </p:sp>
      <p:sp>
        <p:nvSpPr>
          <p:cNvPr id="27652" name="Объект 4"/>
          <p:cNvSpPr>
            <a:spLocks noGrp="1"/>
          </p:cNvSpPr>
          <p:nvPr>
            <p:ph idx="1"/>
          </p:nvPr>
        </p:nvSpPr>
        <p:spPr>
          <a:xfrm>
            <a:off x="457200" y="1828800"/>
            <a:ext cx="6248400" cy="3673475"/>
          </a:xfrm>
        </p:spPr>
        <p:txBody>
          <a:bodyPr/>
          <a:lstStyle/>
          <a:p>
            <a:pPr algn="just">
              <a:spcBef>
                <a:spcPct val="0"/>
              </a:spcBef>
              <a:spcAft>
                <a:spcPts val="688"/>
              </a:spcAft>
            </a:pPr>
            <a:r>
              <a:rPr lang="ru-RU" sz="2000" smtClean="0"/>
              <a:t>журнал учета участников ЕГЭ, обратившихся к медицинскому работнику</a:t>
            </a:r>
          </a:p>
          <a:p>
            <a:pPr algn="just">
              <a:spcBef>
                <a:spcPct val="0"/>
              </a:spcBef>
              <a:spcAft>
                <a:spcPts val="688"/>
              </a:spcAft>
            </a:pPr>
            <a:r>
              <a:rPr lang="ru-RU" sz="2000" smtClean="0"/>
              <a:t>ножницы для каждой аудитории</a:t>
            </a:r>
          </a:p>
          <a:p>
            <a:pPr algn="just">
              <a:spcBef>
                <a:spcPct val="0"/>
              </a:spcBef>
              <a:spcAft>
                <a:spcPts val="688"/>
              </a:spcAft>
            </a:pPr>
            <a:r>
              <a:rPr lang="ru-RU" sz="2000" smtClean="0"/>
              <a:t>черновики со штампом образовательной организации, на базе которой расположен ППЭ, на каждого участника ЕГЭ (по 2 листа)</a:t>
            </a:r>
          </a:p>
          <a:p>
            <a:pPr algn="just">
              <a:spcBef>
                <a:spcPct val="0"/>
              </a:spcBef>
              <a:spcAft>
                <a:spcPts val="688"/>
              </a:spcAft>
            </a:pPr>
            <a:r>
              <a:rPr lang="ru-RU" sz="2000" smtClean="0"/>
              <a:t>инструкции для участников ЕГЭ, зачитываемые организаторами в аудитории перед началом экзамена (одна инструкция на аудиторию)</a:t>
            </a:r>
          </a:p>
        </p:txBody>
      </p:sp>
      <p:sp>
        <p:nvSpPr>
          <p:cNvPr id="22533" name="Заголовок 3"/>
          <p:cNvSpPr txBox="1">
            <a:spLocks/>
          </p:cNvSpPr>
          <p:nvPr/>
        </p:nvSpPr>
        <p:spPr bwMode="auto">
          <a:xfrm>
            <a:off x="457200" y="10668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425" tIns="49213" rIns="98425" bIns="49213" anchor="ctr"/>
          <a:lstStyle/>
          <a:p>
            <a:pPr algn="ctr" defTabSz="1708150" eaLnBrk="1" hangingPunct="1">
              <a:defRPr/>
            </a:pPr>
            <a:r>
              <a:rPr lang="ru-RU" sz="2100" b="1" u="sng" dirty="0">
                <a:solidFill>
                  <a:srgbClr val="FF0000"/>
                </a:solidFill>
                <a:latin typeface="+mn-lt"/>
              </a:rPr>
              <a:t>Руководителю ППЭ необходимо подготовить материалы к проведению ЕГЭ:</a:t>
            </a:r>
          </a:p>
        </p:txBody>
      </p:sp>
      <p:pic>
        <p:nvPicPr>
          <p:cNvPr id="2765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619677">
            <a:off x="747713" y="4775200"/>
            <a:ext cx="1192212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4724400" cy="6858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4800600" y="1752600"/>
            <a:ext cx="4343400" cy="325755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28676" name="Заголовок 1"/>
          <p:cNvSpPr>
            <a:spLocks noGrp="1"/>
          </p:cNvSpPr>
          <p:nvPr>
            <p:ph type="title"/>
          </p:nvPr>
        </p:nvSpPr>
        <p:spPr>
          <a:xfrm>
            <a:off x="4876800" y="685800"/>
            <a:ext cx="4114800" cy="838200"/>
          </a:xfrm>
        </p:spPr>
        <p:txBody>
          <a:bodyPr/>
          <a:lstStyle/>
          <a:p>
            <a:r>
              <a:rPr lang="ru-RU" sz="2800" i="1" smtClean="0">
                <a:solidFill>
                  <a:srgbClr val="002060"/>
                </a:solidFill>
              </a:rPr>
              <a:t>АКТ готовности ППЭ (ППЭ-01)</a:t>
            </a:r>
          </a:p>
        </p:txBody>
      </p:sp>
      <p:pic>
        <p:nvPicPr>
          <p:cNvPr id="2867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3657600"/>
            <a:ext cx="3873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2"/>
          <p:cNvSpPr txBox="1">
            <a:spLocks noChangeArrowheads="1"/>
          </p:cNvSpPr>
          <p:nvPr/>
        </p:nvSpPr>
        <p:spPr bwMode="auto">
          <a:xfrm>
            <a:off x="457200" y="1752600"/>
            <a:ext cx="8534400" cy="16954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eaLnBrk="1" hangingPunct="1">
              <a:defRPr/>
            </a:pPr>
            <a:r>
              <a:rPr lang="ru-RU" sz="2400" b="1" i="1" dirty="0">
                <a:solidFill>
                  <a:srgbClr val="002060"/>
                </a:solidFill>
                <a:cs typeface="Times New Roman" pitchFamily="18" charset="0"/>
              </a:rPr>
              <a:t>Руководитель ППЭ несет</a:t>
            </a:r>
            <a:r>
              <a:rPr lang="ru-RU" sz="2400" b="1" i="1" dirty="0">
                <a:cs typeface="Times New Roman" pitchFamily="18" charset="0"/>
              </a:rPr>
              <a:t> </a:t>
            </a:r>
            <a:r>
              <a:rPr lang="ru-RU" sz="2400" dirty="0">
                <a:cs typeface="Times New Roman" pitchFamily="18" charset="0"/>
              </a:rPr>
              <a:t>персональную ответственность за соблюдение мер информационной безопасности и исполнение порядка проведения ГИА в ППЭ  на всех этапах проведения ЕГЭ в ППЭ            </a:t>
            </a:r>
            <a:r>
              <a:rPr lang="ru-RU" sz="2000" dirty="0">
                <a:cs typeface="Times New Roman" pitchFamily="18" charset="0"/>
              </a:rPr>
              <a:t>                             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301625" y="533400"/>
            <a:ext cx="88423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rgbClr val="002060"/>
                </a:solidFill>
              </a:rPr>
              <a:t>В день проведения экзамена</a:t>
            </a:r>
            <a:endParaRPr lang="ru-RU" sz="2000" b="1" i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35963" cy="406400"/>
          </a:xfrm>
        </p:spPr>
        <p:txBody>
          <a:bodyPr/>
          <a:lstStyle/>
          <a:p>
            <a:r>
              <a:rPr lang="ru-RU" sz="2800" i="1" smtClean="0">
                <a:solidFill>
                  <a:srgbClr val="002060"/>
                </a:solidFill>
              </a:rPr>
              <a:t>Явка в ППЭ</a:t>
            </a:r>
          </a:p>
        </p:txBody>
      </p:sp>
      <p:sp>
        <p:nvSpPr>
          <p:cNvPr id="4" name="Нашивка 3"/>
          <p:cNvSpPr/>
          <p:nvPr/>
        </p:nvSpPr>
        <p:spPr>
          <a:xfrm>
            <a:off x="288925" y="1295400"/>
            <a:ext cx="6503988" cy="93980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РУКОВОДИТЕЛЬ ОО, РУКОВОДИТЕЛЬ ППЭ,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ПОМОЩНИКИ РУКОВОДИТЕЛЯ ППЭ, 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ОТВЕТСТВЕННЫЕ ЗА РЕГИСТРАЦИЮ ЛИЦ</a:t>
            </a:r>
            <a:r>
              <a:rPr lang="ru-RU" sz="1600">
                <a:solidFill>
                  <a:schemeClr val="tx1"/>
                </a:solidFill>
              </a:rPr>
              <a:t>, ТЕХНИЧЕСКИЕ </a:t>
            </a:r>
            <a:r>
              <a:rPr lang="ru-RU" sz="1600" dirty="0">
                <a:solidFill>
                  <a:schemeClr val="tx1"/>
                </a:solidFill>
              </a:rPr>
              <a:t>СПЕЦИАЛИСТЫ </a:t>
            </a:r>
          </a:p>
        </p:txBody>
      </p:sp>
      <p:pic>
        <p:nvPicPr>
          <p:cNvPr id="30724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12988"/>
            <a:ext cx="656431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74988"/>
            <a:ext cx="656431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Рисунок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36988"/>
            <a:ext cx="656431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Рисунок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98988"/>
            <a:ext cx="656431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Рисунок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48288"/>
            <a:ext cx="656431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Нашивка 17"/>
          <p:cNvSpPr/>
          <p:nvPr/>
        </p:nvSpPr>
        <p:spPr>
          <a:xfrm>
            <a:off x="6781800" y="1371600"/>
            <a:ext cx="1897063" cy="838200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не позднее 7.30</a:t>
            </a:r>
          </a:p>
        </p:txBody>
      </p:sp>
      <p:pic>
        <p:nvPicPr>
          <p:cNvPr id="30730" name="Рисунок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5925" y="2335213"/>
            <a:ext cx="19240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Рисунок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5925" y="3095625"/>
            <a:ext cx="192405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Рисунок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4338" y="3854450"/>
            <a:ext cx="192563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Рисунок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4338" y="4614863"/>
            <a:ext cx="192563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Рисунок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4338" y="5367338"/>
            <a:ext cx="192563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5" name="Прямоугольник 23"/>
          <p:cNvSpPr>
            <a:spLocks noChangeArrowheads="1"/>
          </p:cNvSpPr>
          <p:nvPr/>
        </p:nvSpPr>
        <p:spPr bwMode="auto">
          <a:xfrm>
            <a:off x="595313" y="2392363"/>
            <a:ext cx="583088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600"/>
              <a:t>ЧЛЕНЫ ГЭК</a:t>
            </a:r>
            <a:br>
              <a:rPr lang="ru-RU" sz="1600"/>
            </a:br>
            <a:r>
              <a:rPr lang="ru-RU" sz="1600"/>
              <a:t>(с экзаменационными материалами)</a:t>
            </a:r>
          </a:p>
        </p:txBody>
      </p:sp>
      <p:sp>
        <p:nvSpPr>
          <p:cNvPr id="30736" name="Прямоугольник 24"/>
          <p:cNvSpPr>
            <a:spLocks noChangeArrowheads="1"/>
          </p:cNvSpPr>
          <p:nvPr/>
        </p:nvSpPr>
        <p:spPr bwMode="auto">
          <a:xfrm>
            <a:off x="595313" y="3281363"/>
            <a:ext cx="225901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2688" tIns="26344" rIns="52688" bIns="26344">
            <a:spAutoFit/>
          </a:bodyPr>
          <a:lstStyle/>
          <a:p>
            <a:pPr algn="ctr"/>
            <a:r>
              <a:rPr lang="ru-RU" sz="1600"/>
              <a:t>ОРГАНИЗАТОРЫ ППЭ</a:t>
            </a:r>
          </a:p>
        </p:txBody>
      </p:sp>
      <p:sp>
        <p:nvSpPr>
          <p:cNvPr id="30737" name="Прямоугольник 25"/>
          <p:cNvSpPr>
            <a:spLocks noChangeArrowheads="1"/>
          </p:cNvSpPr>
          <p:nvPr/>
        </p:nvSpPr>
        <p:spPr bwMode="auto">
          <a:xfrm>
            <a:off x="595313" y="3914775"/>
            <a:ext cx="583088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600"/>
              <a:t>МЕДИЦИНСКИЕ РАБОТНИКИ, АССИСТЕНТЫ, ПРЕДСТАВИТЕЛИ ОХРАНЫ</a:t>
            </a:r>
          </a:p>
        </p:txBody>
      </p:sp>
      <p:sp>
        <p:nvSpPr>
          <p:cNvPr id="30738" name="Прямоугольник 26"/>
          <p:cNvSpPr>
            <a:spLocks noChangeArrowheads="1"/>
          </p:cNvSpPr>
          <p:nvPr/>
        </p:nvSpPr>
        <p:spPr bwMode="auto">
          <a:xfrm>
            <a:off x="595313" y="4773613"/>
            <a:ext cx="34813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2688" tIns="26344" rIns="52688" bIns="26344">
            <a:spAutoFit/>
          </a:bodyPr>
          <a:lstStyle/>
          <a:p>
            <a:r>
              <a:rPr lang="ru-RU" sz="1600"/>
              <a:t>ОБЩЕСТВЕННЫЕ НАБЛЮДАТЕЛИ</a:t>
            </a:r>
          </a:p>
        </p:txBody>
      </p:sp>
      <p:sp>
        <p:nvSpPr>
          <p:cNvPr id="30739" name="Прямоугольник 27"/>
          <p:cNvSpPr>
            <a:spLocks noChangeArrowheads="1"/>
          </p:cNvSpPr>
          <p:nvPr/>
        </p:nvSpPr>
        <p:spPr bwMode="auto">
          <a:xfrm>
            <a:off x="595313" y="5554663"/>
            <a:ext cx="17780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2688" tIns="26344" rIns="52688" bIns="26344">
            <a:spAutoFit/>
          </a:bodyPr>
          <a:lstStyle/>
          <a:p>
            <a:r>
              <a:rPr lang="ru-RU" sz="1600"/>
              <a:t>УЧАСТНИКИ ЕГЭ</a:t>
            </a:r>
          </a:p>
        </p:txBody>
      </p:sp>
      <p:sp>
        <p:nvSpPr>
          <p:cNvPr id="30740" name="Прямоугольник 28"/>
          <p:cNvSpPr>
            <a:spLocks noChangeArrowheads="1"/>
          </p:cNvSpPr>
          <p:nvPr/>
        </p:nvSpPr>
        <p:spPr bwMode="auto">
          <a:xfrm>
            <a:off x="7123113" y="2428875"/>
            <a:ext cx="11811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b="1"/>
              <a:t>не позднее 7.30</a:t>
            </a:r>
          </a:p>
        </p:txBody>
      </p:sp>
      <p:sp>
        <p:nvSpPr>
          <p:cNvPr id="30741" name="Прямоугольник 29"/>
          <p:cNvSpPr>
            <a:spLocks noChangeArrowheads="1"/>
          </p:cNvSpPr>
          <p:nvPr/>
        </p:nvSpPr>
        <p:spPr bwMode="auto">
          <a:xfrm>
            <a:off x="7104063" y="3271838"/>
            <a:ext cx="131445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2688" tIns="26344" rIns="52688" bIns="26344">
            <a:spAutoFit/>
          </a:bodyPr>
          <a:lstStyle/>
          <a:p>
            <a:r>
              <a:rPr lang="ru-RU" b="1"/>
              <a:t>не позднее 7.50</a:t>
            </a:r>
          </a:p>
        </p:txBody>
      </p:sp>
      <p:sp>
        <p:nvSpPr>
          <p:cNvPr id="30742" name="Прямоугольник 30"/>
          <p:cNvSpPr>
            <a:spLocks noChangeArrowheads="1"/>
          </p:cNvSpPr>
          <p:nvPr/>
        </p:nvSpPr>
        <p:spPr bwMode="auto">
          <a:xfrm>
            <a:off x="7016750" y="3835400"/>
            <a:ext cx="14049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не ранее чем за 1 час 30 минут</a:t>
            </a:r>
          </a:p>
        </p:txBody>
      </p:sp>
      <p:sp>
        <p:nvSpPr>
          <p:cNvPr id="30743" name="Прямоугольник 31"/>
          <p:cNvSpPr>
            <a:spLocks noChangeArrowheads="1"/>
          </p:cNvSpPr>
          <p:nvPr/>
        </p:nvSpPr>
        <p:spPr bwMode="auto">
          <a:xfrm>
            <a:off x="7070725" y="4694238"/>
            <a:ext cx="1331913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b="1"/>
              <a:t>не позднее, чем за 1 час</a:t>
            </a:r>
          </a:p>
        </p:txBody>
      </p:sp>
      <p:sp>
        <p:nvSpPr>
          <p:cNvPr id="30744" name="Прямоугольник 33"/>
          <p:cNvSpPr>
            <a:spLocks noChangeArrowheads="1"/>
          </p:cNvSpPr>
          <p:nvPr/>
        </p:nvSpPr>
        <p:spPr bwMode="auto">
          <a:xfrm>
            <a:off x="7104063" y="5464175"/>
            <a:ext cx="133191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b="1"/>
              <a:t>с 9.00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/>
          <p:cNvSpPr txBox="1">
            <a:spLocks noChangeArrowheads="1"/>
          </p:cNvSpPr>
          <p:nvPr/>
        </p:nvSpPr>
        <p:spPr bwMode="auto">
          <a:xfrm>
            <a:off x="457200" y="1371600"/>
            <a:ext cx="8524875" cy="5302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eaLnBrk="1" hangingPunct="1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проверить</a:t>
            </a:r>
            <a:r>
              <a:rPr lang="ru-RU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готовность  ППЭ к проведению ЕГЭ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301625" y="533400"/>
            <a:ext cx="88423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rgbClr val="002060"/>
                </a:solidFill>
              </a:rPr>
              <a:t>В день проведения экзамена</a:t>
            </a:r>
            <a:endParaRPr lang="ru-RU" sz="2000" b="1" i="1">
              <a:solidFill>
                <a:srgbClr val="002060"/>
              </a:solidFill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457200" y="2286000"/>
            <a:ext cx="8524875" cy="17494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eaLnBrk="1" hangingPunct="1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дать</a:t>
            </a:r>
            <a:r>
              <a:rPr lang="ru-RU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распоряжение  техническим специалистам, отвечающим за организацию видеонаблюдения в ППЭ, о начале видеонаблюдения в помещениях ППЭ (Штаб –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b="1" u="sng" dirty="0">
                <a:solidFill>
                  <a:srgbClr val="C00000"/>
                </a:solidFill>
                <a:cs typeface="Times New Roman" pitchFamily="18" charset="0"/>
              </a:rPr>
              <a:t>не позднее 07:30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, аудитории – 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09:00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), </a:t>
            </a:r>
            <a:r>
              <a:rPr lang="ru-RU" sz="2000" b="1" u="sng" dirty="0">
                <a:solidFill>
                  <a:srgbClr val="C00000"/>
                </a:solidFill>
                <a:cs typeface="Times New Roman" pitchFamily="18" charset="0"/>
              </a:rPr>
              <a:t>о сверке часов  во всех аудиториях, сверке времени на программно-аппаратных  комплексах (ПАК)</a:t>
            </a:r>
            <a:endParaRPr lang="ru-RU" sz="2000" b="1" i="1" u="sng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460375" y="609600"/>
            <a:ext cx="8524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rgbClr val="002060"/>
                </a:solidFill>
              </a:rPr>
              <a:t>Требования, предъявляемые к руководителю ППЭ</a:t>
            </a:r>
          </a:p>
        </p:txBody>
      </p:sp>
      <p:sp>
        <p:nvSpPr>
          <p:cNvPr id="33795" name="TextBox 6"/>
          <p:cNvSpPr txBox="1">
            <a:spLocks noChangeArrowheads="1"/>
          </p:cNvSpPr>
          <p:nvPr/>
        </p:nvSpPr>
        <p:spPr bwMode="auto">
          <a:xfrm>
            <a:off x="457200" y="1143000"/>
            <a:ext cx="8534400" cy="97948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80000" bIns="180000">
            <a:spAutoFit/>
          </a:bodyPr>
          <a:lstStyle/>
          <a:p>
            <a:pPr algn="just" defTabSz="1028700" eaLnBrk="1" hangingPunct="1">
              <a:tabLst>
                <a:tab pos="130175" algn="l"/>
              </a:tabLst>
              <a:defRPr/>
            </a:pPr>
            <a:r>
              <a:rPr lang="ru-RU" sz="2000" b="1" i="1" u="sng" dirty="0">
                <a:solidFill>
                  <a:srgbClr val="0070C0"/>
                </a:solidFill>
              </a:rPr>
              <a:t>Образование:</a:t>
            </a:r>
          </a:p>
          <a:p>
            <a:pPr algn="just" defTabSz="1028700" eaLnBrk="1" hangingPunct="1">
              <a:tabLst>
                <a:tab pos="130175" algn="l"/>
              </a:tabLst>
              <a:defRPr/>
            </a:pPr>
            <a:r>
              <a:rPr lang="ru-RU" sz="2000" dirty="0"/>
              <a:t>высшее или среднее профессиональное образование</a:t>
            </a:r>
          </a:p>
        </p:txBody>
      </p:sp>
      <p:sp>
        <p:nvSpPr>
          <p:cNvPr id="33796" name="TextBox 7"/>
          <p:cNvSpPr txBox="1">
            <a:spLocks noChangeArrowheads="1"/>
          </p:cNvSpPr>
          <p:nvPr/>
        </p:nvSpPr>
        <p:spPr bwMode="auto">
          <a:xfrm>
            <a:off x="457200" y="2209800"/>
            <a:ext cx="8534400" cy="15938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80000" bIns="180000">
            <a:spAutoFit/>
          </a:bodyPr>
          <a:lstStyle/>
          <a:p>
            <a:pPr algn="just" defTabSz="1028700" eaLnBrk="1" hangingPunct="1">
              <a:tabLst>
                <a:tab pos="130175" algn="l"/>
              </a:tabLst>
              <a:defRPr/>
            </a:pPr>
            <a:r>
              <a:rPr lang="ru-RU" sz="2000" b="1" i="1" u="sng" dirty="0">
                <a:solidFill>
                  <a:srgbClr val="0070C0"/>
                </a:solidFill>
              </a:rPr>
              <a:t>Должен знать:</a:t>
            </a:r>
          </a:p>
          <a:p>
            <a:pPr algn="just" defTabSz="1028700" eaLnBrk="1" hangingPunct="1">
              <a:tabLst>
                <a:tab pos="130175" algn="l"/>
              </a:tabLst>
              <a:defRPr/>
            </a:pPr>
            <a:r>
              <a:rPr lang="ru-RU" sz="2000" dirty="0"/>
              <a:t>нормативные правовые акты, регламентирующие проведение ЕГЭ; основные нормы и правила пожарной безопасности, охраны труда; основы работы на компьютере (уровень пользователя)</a:t>
            </a:r>
          </a:p>
        </p:txBody>
      </p:sp>
      <p:sp>
        <p:nvSpPr>
          <p:cNvPr id="33797" name="TextBox 8"/>
          <p:cNvSpPr txBox="1">
            <a:spLocks noChangeArrowheads="1"/>
          </p:cNvSpPr>
          <p:nvPr/>
        </p:nvSpPr>
        <p:spPr bwMode="auto">
          <a:xfrm>
            <a:off x="457200" y="3886200"/>
            <a:ext cx="8534400" cy="12874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80000" bIns="180000">
            <a:spAutoFit/>
          </a:bodyPr>
          <a:lstStyle/>
          <a:p>
            <a:pPr algn="just" defTabSz="1028700" eaLnBrk="1" hangingPunct="1">
              <a:tabLst>
                <a:tab pos="130175" algn="l"/>
              </a:tabLst>
              <a:defRPr/>
            </a:pPr>
            <a:r>
              <a:rPr lang="ru-RU" sz="2000" b="1" i="1" u="sng" dirty="0">
                <a:solidFill>
                  <a:srgbClr val="0070C0"/>
                </a:solidFill>
              </a:rPr>
              <a:t>Должен владеть:</a:t>
            </a:r>
          </a:p>
          <a:p>
            <a:pPr algn="just" defTabSz="1028700" eaLnBrk="1" hangingPunct="1">
              <a:tabLst>
                <a:tab pos="130175" algn="l"/>
              </a:tabLst>
              <a:defRPr/>
            </a:pPr>
            <a:r>
              <a:rPr lang="ru-RU" sz="2000" dirty="0"/>
              <a:t>этическими нормами поведения при общении с участниками ЕГЭ, лицами, привлекаемыми к проведения ЕГЭ в ППЭ</a:t>
            </a:r>
          </a:p>
        </p:txBody>
      </p:sp>
      <p:sp>
        <p:nvSpPr>
          <p:cNvPr id="33798" name="TextBox 9"/>
          <p:cNvSpPr txBox="1">
            <a:spLocks noChangeArrowheads="1"/>
          </p:cNvSpPr>
          <p:nvPr/>
        </p:nvSpPr>
        <p:spPr bwMode="auto">
          <a:xfrm>
            <a:off x="457200" y="5257800"/>
            <a:ext cx="8534400" cy="97948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80000" bIns="180000">
            <a:spAutoFit/>
          </a:bodyPr>
          <a:lstStyle/>
          <a:p>
            <a:pPr algn="just" defTabSz="1028700" eaLnBrk="1" hangingPunct="1">
              <a:tabLst>
                <a:tab pos="130175" algn="l"/>
              </a:tabLst>
              <a:defRPr/>
            </a:pPr>
            <a:r>
              <a:rPr lang="ru-RU" sz="2000" b="1" i="1" u="sng" dirty="0">
                <a:solidFill>
                  <a:srgbClr val="0070C0"/>
                </a:solidFill>
              </a:rPr>
              <a:t>Должен пройти:</a:t>
            </a:r>
          </a:p>
          <a:p>
            <a:pPr algn="just" defTabSz="1028700" eaLnBrk="1" hangingPunct="1">
              <a:tabLst>
                <a:tab pos="130175" algn="l"/>
              </a:tabLst>
              <a:defRPr/>
            </a:pPr>
            <a:r>
              <a:rPr lang="ru-RU" sz="2000" dirty="0"/>
              <a:t>подготовку по проведению ЕГЭ в ППЭ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743200"/>
            <a:ext cx="254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301625" y="533400"/>
            <a:ext cx="884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rgbClr val="002060"/>
                </a:solidFill>
              </a:rPr>
              <a:t>В день проведения экзамена до начала ГИА</a:t>
            </a: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460375" y="990600"/>
            <a:ext cx="8524875" cy="8350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eaLnBrk="1" hangingPunct="1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получить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от члена ГЭК до начала экзамена (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не позднее </a:t>
            </a:r>
            <a:r>
              <a:rPr lang="ru-RU" sz="2000" b="1" u="sng" dirty="0">
                <a:solidFill>
                  <a:srgbClr val="C00000"/>
                </a:solidFill>
                <a:cs typeface="Times New Roman" pitchFamily="18" charset="0"/>
              </a:rPr>
              <a:t>07:30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) </a:t>
            </a:r>
            <a:r>
              <a:rPr lang="ru-RU" sz="2000" dirty="0" err="1">
                <a:solidFill>
                  <a:srgbClr val="000000"/>
                </a:solidFill>
                <a:cs typeface="Times New Roman" pitchFamily="18" charset="0"/>
              </a:rPr>
              <a:t>секъюрпакет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с экзаменационными материалами </a:t>
            </a:r>
            <a:endParaRPr lang="ru-RU" sz="2000" i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0" y="1981200"/>
            <a:ext cx="3124200" cy="44958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eaLnBrk="1" hangingPunct="1">
              <a:defRPr/>
            </a:pPr>
            <a:r>
              <a:rPr lang="ru-RU" sz="2000" b="1" u="sng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При традиционной технологии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b="1" u="sng" dirty="0" err="1">
                <a:solidFill>
                  <a:srgbClr val="002060"/>
                </a:solidFill>
                <a:cs typeface="Times New Roman" pitchFamily="18" charset="0"/>
              </a:rPr>
              <a:t>с</a:t>
            </a:r>
            <a:r>
              <a:rPr lang="ru-RU" sz="2000" b="1" u="sng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екъюрпакет</a:t>
            </a:r>
            <a:r>
              <a:rPr lang="ru-RU" sz="2000" b="1" u="sng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с ЭМ, содержащий:</a:t>
            </a:r>
            <a:endParaRPr lang="ru-RU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cs typeface="Times New Roman" pitchFamily="18" charset="0"/>
              </a:rPr>
              <a:t>доставочные пакеты с ИК;</a:t>
            </a:r>
            <a:endParaRPr lang="en-US" sz="18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ru-RU" sz="1800" dirty="0">
                <a:solidFill>
                  <a:srgbClr val="000000"/>
                </a:solidFill>
                <a:cs typeface="Times New Roman" pitchFamily="18" charset="0"/>
              </a:rPr>
              <a:t> пакет руководителя;</a:t>
            </a:r>
          </a:p>
          <a:p>
            <a:pPr eaLnBrk="1" hangingPunct="1">
              <a:buFontTx/>
              <a:buChar char="-"/>
              <a:defRPr/>
            </a:pPr>
            <a:r>
              <a:rPr lang="ru-RU" sz="1800" dirty="0">
                <a:solidFill>
                  <a:srgbClr val="000000"/>
                </a:solidFill>
                <a:cs typeface="Times New Roman" pitchFamily="18" charset="0"/>
              </a:rPr>
              <a:t> ДБО № 2 (</a:t>
            </a:r>
            <a:r>
              <a:rPr lang="ru-RU" sz="1600" i="1" dirty="0">
                <a:solidFill>
                  <a:srgbClr val="000000"/>
                </a:solidFill>
                <a:cs typeface="Times New Roman" pitchFamily="18" charset="0"/>
              </a:rPr>
              <a:t>исключение – математика базового уровня</a:t>
            </a:r>
            <a:r>
              <a:rPr lang="ru-RU" sz="1800" dirty="0">
                <a:solidFill>
                  <a:srgbClr val="000000"/>
                </a:solidFill>
                <a:cs typeface="Times New Roman" pitchFamily="18" charset="0"/>
              </a:rPr>
              <a:t>);</a:t>
            </a:r>
          </a:p>
          <a:p>
            <a:pPr eaLnBrk="1" hangingPunct="1">
              <a:buFontTx/>
              <a:buChar char="-"/>
              <a:defRPr/>
            </a:pPr>
            <a:r>
              <a:rPr lang="ru-RU" sz="1800" dirty="0">
                <a:solidFill>
                  <a:srgbClr val="000000"/>
                </a:solidFill>
                <a:cs typeface="Times New Roman" pitchFamily="18" charset="0"/>
              </a:rPr>
              <a:t> комплекты ВДП; </a:t>
            </a:r>
          </a:p>
          <a:p>
            <a:pPr eaLnBrk="1" hangingPunct="1">
              <a:buFontTx/>
              <a:buChar char="-"/>
              <a:defRPr/>
            </a:pPr>
            <a:r>
              <a:rPr lang="ru-RU" sz="1800" dirty="0">
                <a:solidFill>
                  <a:srgbClr val="000000"/>
                </a:solidFill>
                <a:cs typeface="Times New Roman" pitchFamily="18" charset="0"/>
              </a:rPr>
              <a:t> конверт для упаковки использованных черновиков;</a:t>
            </a:r>
          </a:p>
          <a:p>
            <a:pPr eaLnBrk="1" hangingPunct="1">
              <a:buFontTx/>
              <a:buChar char="-"/>
              <a:defRPr/>
            </a:pPr>
            <a:r>
              <a:rPr lang="ru-RU" sz="1800" dirty="0">
                <a:solidFill>
                  <a:srgbClr val="000000"/>
                </a:solidFill>
                <a:cs typeface="Times New Roman" pitchFamily="18" charset="0"/>
              </a:rPr>
              <a:t> дополнительный </a:t>
            </a:r>
            <a:r>
              <a:rPr lang="ru-RU" sz="1800" dirty="0" err="1">
                <a:solidFill>
                  <a:srgbClr val="000000"/>
                </a:solidFill>
                <a:cs typeface="Times New Roman" pitchFamily="18" charset="0"/>
              </a:rPr>
              <a:t>секъюрпакет</a:t>
            </a:r>
            <a:r>
              <a:rPr lang="ru-RU" sz="1800" dirty="0">
                <a:solidFill>
                  <a:srgbClr val="000000"/>
                </a:solidFill>
                <a:cs typeface="Times New Roman" pitchFamily="18" charset="0"/>
              </a:rPr>
              <a:t> с биркой и реестром;</a:t>
            </a:r>
          </a:p>
          <a:p>
            <a:pPr eaLnBrk="1" hangingPunct="1">
              <a:buFontTx/>
              <a:buChar char="-"/>
              <a:defRPr/>
            </a:pPr>
            <a:r>
              <a:rPr lang="ru-RU" sz="1800" dirty="0">
                <a:solidFill>
                  <a:srgbClr val="000000"/>
                </a:solidFill>
                <a:cs typeface="Times New Roman" pitchFamily="18" charset="0"/>
              </a:rPr>
              <a:t> акты и сопроводительные материалы </a:t>
            </a: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5562600" y="1905000"/>
            <a:ext cx="3581400" cy="48958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800" b="1" u="sng" dirty="0">
                <a:solidFill>
                  <a:srgbClr val="002060"/>
                </a:solidFill>
                <a:cs typeface="Times New Roman" pitchFamily="18" charset="0"/>
              </a:rPr>
              <a:t>При технологии  </a:t>
            </a:r>
            <a:r>
              <a:rPr lang="ru-RU" sz="1600" b="1" i="1" u="sng" dirty="0">
                <a:solidFill>
                  <a:srgbClr val="0033CC"/>
                </a:solidFill>
                <a:cs typeface="Times New Roman" pitchFamily="18" charset="0"/>
              </a:rPr>
              <a:t>печати КИМ в аудиториях</a:t>
            </a:r>
            <a:r>
              <a:rPr lang="ru-RU" sz="1600" b="1" u="sng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, иностранные языки «Говорение» </a:t>
            </a:r>
            <a:r>
              <a:rPr lang="ru-RU" sz="1800" b="1" u="sng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секъюрпакет</a:t>
            </a:r>
            <a:r>
              <a:rPr lang="ru-RU" sz="1800" b="1" u="sng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с ЭМ, содержащий: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ru-RU" sz="1800" b="1" dirty="0">
                <a:solidFill>
                  <a:srgbClr val="C00000"/>
                </a:solidFill>
                <a:cs typeface="Times New Roman" pitchFamily="18" charset="0"/>
              </a:rPr>
              <a:t>короб с ЭМ</a:t>
            </a:r>
            <a:r>
              <a:rPr lang="ru-RU" sz="1800" dirty="0">
                <a:solidFill>
                  <a:srgbClr val="000000"/>
                </a:solidFill>
                <a:cs typeface="Times New Roman" pitchFamily="18" charset="0"/>
              </a:rPr>
              <a:t>;</a:t>
            </a:r>
            <a:endParaRPr lang="en-US" sz="18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ru-RU" sz="1800" dirty="0">
                <a:solidFill>
                  <a:srgbClr val="000000"/>
                </a:solidFill>
                <a:cs typeface="Times New Roman" pitchFamily="18" charset="0"/>
              </a:rPr>
              <a:t> пакет руководителя;</a:t>
            </a:r>
          </a:p>
          <a:p>
            <a:pPr eaLnBrk="1" hangingPunct="1">
              <a:buFontTx/>
              <a:buChar char="-"/>
              <a:defRPr/>
            </a:pPr>
            <a:r>
              <a:rPr lang="ru-RU" sz="1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800" dirty="0">
                <a:cs typeface="Times New Roman" pitchFamily="18" charset="0"/>
              </a:rPr>
              <a:t>ДБО № 2 (</a:t>
            </a:r>
            <a:r>
              <a:rPr lang="ru-RU" sz="1600" i="1" dirty="0">
                <a:cs typeface="Times New Roman" pitchFamily="18" charset="0"/>
              </a:rPr>
              <a:t>исключение  -иностранные языки, математика базового уровня</a:t>
            </a:r>
            <a:r>
              <a:rPr lang="ru-RU" sz="1800" dirty="0">
                <a:cs typeface="Times New Roman" pitchFamily="18" charset="0"/>
              </a:rPr>
              <a:t>);</a:t>
            </a:r>
          </a:p>
          <a:p>
            <a:pPr eaLnBrk="1" hangingPunct="1">
              <a:buFontTx/>
              <a:buChar char="-"/>
              <a:defRPr/>
            </a:pPr>
            <a:r>
              <a:rPr lang="ru-RU" sz="1800" dirty="0">
                <a:solidFill>
                  <a:srgbClr val="000000"/>
                </a:solidFill>
                <a:cs typeface="Times New Roman" pitchFamily="18" charset="0"/>
              </a:rPr>
              <a:t> комплекты ВДП; </a:t>
            </a:r>
          </a:p>
          <a:p>
            <a:pPr eaLnBrk="1" hangingPunct="1">
              <a:buFontTx/>
              <a:buChar char="-"/>
              <a:defRPr/>
            </a:pPr>
            <a:r>
              <a:rPr lang="ru-RU" sz="1800" dirty="0">
                <a:solidFill>
                  <a:srgbClr val="000000"/>
                </a:solidFill>
                <a:cs typeface="Times New Roman" pitchFamily="18" charset="0"/>
              </a:rPr>
              <a:t> конверт для упаковки использованных </a:t>
            </a:r>
            <a:r>
              <a:rPr lang="ru-RU" sz="1800" dirty="0">
                <a:solidFill>
                  <a:srgbClr val="000000"/>
                </a:solidFill>
                <a:cs typeface="Times New Roman" pitchFamily="18" charset="0"/>
              </a:rPr>
              <a:t>черновиков (</a:t>
            </a:r>
            <a:r>
              <a:rPr lang="ru-RU" sz="1600" i="1" dirty="0">
                <a:solidFill>
                  <a:srgbClr val="000000"/>
                </a:solidFill>
                <a:cs typeface="Times New Roman" pitchFamily="18" charset="0"/>
              </a:rPr>
              <a:t>исключение – иностранные языки</a:t>
            </a:r>
            <a:r>
              <a:rPr lang="ru-RU" sz="1800" dirty="0">
                <a:solidFill>
                  <a:srgbClr val="000000"/>
                </a:solidFill>
                <a:cs typeface="Times New Roman" pitchFamily="18" charset="0"/>
              </a:rPr>
              <a:t>); </a:t>
            </a:r>
            <a:endParaRPr lang="ru-RU" sz="18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ru-RU" sz="1800" dirty="0">
                <a:solidFill>
                  <a:srgbClr val="000000"/>
                </a:solidFill>
                <a:cs typeface="Times New Roman" pitchFamily="18" charset="0"/>
              </a:rPr>
              <a:t> дополнительный </a:t>
            </a:r>
            <a:r>
              <a:rPr lang="ru-RU" sz="1800" dirty="0" err="1">
                <a:solidFill>
                  <a:srgbClr val="000000"/>
                </a:solidFill>
                <a:cs typeface="Times New Roman" pitchFamily="18" charset="0"/>
              </a:rPr>
              <a:t>секъюрпакет</a:t>
            </a:r>
            <a:r>
              <a:rPr lang="ru-RU" sz="1800" dirty="0">
                <a:solidFill>
                  <a:srgbClr val="000000"/>
                </a:solidFill>
                <a:cs typeface="Times New Roman" pitchFamily="18" charset="0"/>
              </a:rPr>
              <a:t> с биркой и реестром;</a:t>
            </a:r>
          </a:p>
          <a:p>
            <a:pPr eaLnBrk="1" hangingPunct="1">
              <a:buFontTx/>
              <a:buChar char="-"/>
              <a:defRPr/>
            </a:pPr>
            <a:r>
              <a:rPr lang="ru-RU" sz="1800" dirty="0">
                <a:solidFill>
                  <a:srgbClr val="000000"/>
                </a:solidFill>
                <a:cs typeface="Times New Roman" pitchFamily="18" charset="0"/>
              </a:rPr>
              <a:t> акты и сопроводительные </a:t>
            </a:r>
            <a:r>
              <a:rPr lang="ru-RU" sz="1800" dirty="0">
                <a:solidFill>
                  <a:srgbClr val="000000"/>
                </a:solidFill>
                <a:cs typeface="Times New Roman" pitchFamily="18" charset="0"/>
              </a:rPr>
              <a:t>материалы</a:t>
            </a:r>
            <a:endParaRPr lang="ru-RU" sz="18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057400"/>
            <a:ext cx="27305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301625" y="533400"/>
            <a:ext cx="884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rgbClr val="002060"/>
                </a:solidFill>
              </a:rPr>
              <a:t>В день проведения экзамена до начала ГИА</a:t>
            </a:r>
          </a:p>
        </p:txBody>
      </p:sp>
      <p:sp>
        <p:nvSpPr>
          <p:cNvPr id="2" name="TextBox 12"/>
          <p:cNvSpPr txBox="1">
            <a:spLocks noChangeArrowheads="1"/>
          </p:cNvSpPr>
          <p:nvPr/>
        </p:nvSpPr>
        <p:spPr bwMode="auto">
          <a:xfrm>
            <a:off x="457200" y="990600"/>
            <a:ext cx="5257800" cy="8334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eaLnBrk="1" hangingPunct="1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проверить</a:t>
            </a:r>
            <a:r>
              <a:rPr lang="ru-RU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комплектность и целостность упаковки ЭМ и пакета руководителя</a:t>
            </a:r>
          </a:p>
        </p:txBody>
      </p:sp>
      <p:pic>
        <p:nvPicPr>
          <p:cNvPr id="3379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981200"/>
            <a:ext cx="32702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2667000" y="3352800"/>
            <a:ext cx="39624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3799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5257800"/>
            <a:ext cx="3873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791200"/>
            <a:ext cx="3873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4419600" y="0"/>
            <a:ext cx="4724400" cy="6858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457200" y="53340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chemeClr val="accent2"/>
                </a:solidFill>
              </a:rPr>
              <a:t>«Акт приемки-передачи экзаменационных материалов в ППЭ» (ППЭ-14-01) </a:t>
            </a: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533400" y="3505200"/>
            <a:ext cx="3190875" cy="20510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eaLnBrk="1" hangingPunct="1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заполнить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 форму </a:t>
            </a:r>
            <a:r>
              <a:rPr lang="ru-RU" sz="2400" b="1" dirty="0">
                <a:solidFill>
                  <a:srgbClr val="000000"/>
                </a:solidFill>
                <a:cs typeface="Times New Roman" pitchFamily="18" charset="0"/>
              </a:rPr>
              <a:t>ППЭ-14-01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 «Акт приёмки-передачи экзаменационных материалов в ППЭ»</a:t>
            </a:r>
          </a:p>
        </p:txBody>
      </p:sp>
      <p:pic>
        <p:nvPicPr>
          <p:cNvPr id="34821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5181600"/>
            <a:ext cx="3873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6019800"/>
            <a:ext cx="3873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562600" y="4800600"/>
            <a:ext cx="1120139" cy="1157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57200" y="4724400"/>
            <a:ext cx="1564581" cy="1410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57200" y="1219200"/>
            <a:ext cx="8534400" cy="3048000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marL="164649" indent="-164649">
              <a:defRPr/>
            </a:pPr>
            <a:r>
              <a:rPr lang="ru-RU" sz="2000" b="1" i="1" dirty="0">
                <a:solidFill>
                  <a:srgbClr val="002060"/>
                </a:solidFill>
              </a:rPr>
              <a:t>разместить</a:t>
            </a:r>
            <a:r>
              <a:rPr lang="ru-RU" sz="2000" dirty="0">
                <a:solidFill>
                  <a:schemeClr val="tx1"/>
                </a:solidFill>
              </a:rPr>
              <a:t>  ЭМ в сейфе, расположенном в Штабе ППЭ в зоне видимости камер видеонаблюдения:</a:t>
            </a:r>
          </a:p>
          <a:p>
            <a:pPr marL="164649" indent="-164649">
              <a:buFontTx/>
              <a:buChar char="-"/>
              <a:defRPr/>
            </a:pPr>
            <a:r>
              <a:rPr lang="ru-RU" sz="2000" dirty="0">
                <a:solidFill>
                  <a:schemeClr val="tx1"/>
                </a:solidFill>
              </a:rPr>
              <a:t>доставочные </a:t>
            </a:r>
            <a:r>
              <a:rPr lang="ru-RU" sz="2000" dirty="0" err="1">
                <a:solidFill>
                  <a:schemeClr val="tx1"/>
                </a:solidFill>
              </a:rPr>
              <a:t>спецпакеты</a:t>
            </a:r>
            <a:r>
              <a:rPr lang="ru-RU" sz="2000" dirty="0">
                <a:solidFill>
                  <a:schemeClr val="tx1"/>
                </a:solidFill>
              </a:rPr>
              <a:t> с ИК участников ЕГЭ </a:t>
            </a:r>
          </a:p>
          <a:p>
            <a:pPr marL="164649" indent="-164649">
              <a:buFontTx/>
              <a:buChar char="-"/>
              <a:defRPr/>
            </a:pPr>
            <a:r>
              <a:rPr lang="ru-RU" sz="2000" dirty="0">
                <a:solidFill>
                  <a:schemeClr val="tx1"/>
                </a:solidFill>
              </a:rPr>
              <a:t>дополнительные бланки ответов № 2</a:t>
            </a:r>
          </a:p>
          <a:p>
            <a:pPr marL="164649" indent="-164649">
              <a:buFontTx/>
              <a:buChar char="-"/>
              <a:defRPr/>
            </a:pPr>
            <a:r>
              <a:rPr lang="ru-RU" sz="2000" dirty="0">
                <a:solidFill>
                  <a:schemeClr val="tx1"/>
                </a:solidFill>
              </a:rPr>
              <a:t>ВДП </a:t>
            </a:r>
          </a:p>
          <a:p>
            <a:pPr marL="164649" indent="-164649">
              <a:defRPr/>
            </a:pPr>
            <a:r>
              <a:rPr lang="ru-RU" sz="2000" b="1" i="1" dirty="0">
                <a:solidFill>
                  <a:srgbClr val="002060"/>
                </a:solidFill>
              </a:rPr>
              <a:t>обеспечить</a:t>
            </a:r>
            <a:r>
              <a:rPr lang="ru-RU" sz="2000" dirty="0">
                <a:solidFill>
                  <a:schemeClr val="tx1"/>
                </a:solidFill>
              </a:rPr>
              <a:t> их надежное хранение до момента передачи ответственным организаторам в аудитории</a:t>
            </a:r>
          </a:p>
          <a:p>
            <a:pPr marL="164649" indent="-164649"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marL="164649" indent="-164649" algn="ctr">
              <a:defRPr/>
            </a:pPr>
            <a:r>
              <a:rPr lang="ru-RU" sz="2000" b="1" i="1" dirty="0">
                <a:solidFill>
                  <a:srgbClr val="C00000"/>
                </a:solidFill>
              </a:rPr>
              <a:t>Вскрытие и переупаковка доставочных </a:t>
            </a:r>
            <a:r>
              <a:rPr lang="ru-RU" sz="2000" b="1" i="1" dirty="0" err="1">
                <a:solidFill>
                  <a:srgbClr val="C00000"/>
                </a:solidFill>
              </a:rPr>
              <a:t>спецпакетов</a:t>
            </a:r>
            <a:r>
              <a:rPr lang="ru-RU" sz="2000" b="1" i="1" dirty="0">
                <a:solidFill>
                  <a:srgbClr val="C00000"/>
                </a:solidFill>
              </a:rPr>
              <a:t> с ИК  категорически запрещены</a:t>
            </a:r>
          </a:p>
        </p:txBody>
      </p:sp>
      <p:sp>
        <p:nvSpPr>
          <p:cNvPr id="35845" name="TextBox 11"/>
          <p:cNvSpPr txBox="1">
            <a:spLocks noChangeArrowheads="1"/>
          </p:cNvSpPr>
          <p:nvPr/>
        </p:nvSpPr>
        <p:spPr bwMode="auto">
          <a:xfrm>
            <a:off x="2057400" y="4495800"/>
            <a:ext cx="21732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800" b="1">
                <a:solidFill>
                  <a:srgbClr val="FF0000"/>
                </a:solidFill>
                <a:cs typeface="Times New Roman" pitchFamily="18" charset="0"/>
              </a:rPr>
              <a:t>Поместить в сейф!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4800" y="609600"/>
            <a:ext cx="8620125" cy="533400"/>
          </a:xfrm>
          <a:prstGeom prst="rect">
            <a:avLst/>
          </a:prstGeom>
          <a:noFill/>
        </p:spPr>
        <p:txBody>
          <a:bodyPr lIns="52688" tIns="26344" rIns="52688" bIns="26344"/>
          <a:lstStyle/>
          <a:p>
            <a:pPr algn="ctr">
              <a:defRPr/>
            </a:pPr>
            <a:r>
              <a:rPr lang="ru-RU" sz="2800" b="1" i="1" dirty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Действия руководителя ППЭ в день экзамена </a:t>
            </a:r>
          </a:p>
        </p:txBody>
      </p:sp>
      <p:pic>
        <p:nvPicPr>
          <p:cNvPr id="5126" name="Picture 6" descr="http://stimul-avto.ru/wp-content/uploads/2014/06/1069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91675">
            <a:off x="7899400" y="5108575"/>
            <a:ext cx="1101725" cy="103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/>
          <a:srcRect l="1912" t="3449" r="640" b="1352"/>
          <a:stretch/>
        </p:blipFill>
        <p:spPr>
          <a:xfrm rot="6253721">
            <a:off x="7144544" y="4550569"/>
            <a:ext cx="1047750" cy="1404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9" name="Рисунок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4953000"/>
            <a:ext cx="213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990600"/>
            <a:ext cx="2438400" cy="7917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72000" bIns="720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Форма ППЭ-02 «Апелляция о нарушении установленного порядка проведения ГИА»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828800"/>
            <a:ext cx="2429107" cy="100718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72000" bIns="720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Форма ППЭ-03 «Протокол рассмотрения апелляции о нарушении установленного порядка проведения ГИА»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895600"/>
            <a:ext cx="2438400" cy="79173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72000" bIns="720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Форма ППЭ-05-01 «Список участников ГИА в аудитории ППЭ»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733800"/>
            <a:ext cx="2438400" cy="68268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3600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Форма ППЭ-05-02 «Протокол проведения ЕГЭ в аудитории»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495800"/>
            <a:ext cx="2438400" cy="93447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36000" bIns="36000"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Форма ППЭ-06-01 «Список участников ГИА  образовательной организации»</a:t>
            </a:r>
          </a:p>
        </p:txBody>
      </p:sp>
      <p:sp>
        <p:nvSpPr>
          <p:cNvPr id="36881" name="Text Box 27"/>
          <p:cNvSpPr txBox="1">
            <a:spLocks noChangeArrowheads="1"/>
          </p:cNvSpPr>
          <p:nvPr/>
        </p:nvSpPr>
        <p:spPr bwMode="auto">
          <a:xfrm>
            <a:off x="2438400" y="990600"/>
            <a:ext cx="4419600" cy="587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tIns="108000" bIns="108000">
            <a:spAutoFit/>
          </a:bodyPr>
          <a:lstStyle/>
          <a:p>
            <a:pPr algn="ctr" eaLnBrk="1" hangingPunct="1"/>
            <a:r>
              <a:rPr lang="ru-RU" sz="2400" b="1" i="1">
                <a:solidFill>
                  <a:srgbClr val="FF0000"/>
                </a:solidFill>
                <a:cs typeface="Times New Roman" pitchFamily="18" charset="0"/>
              </a:rPr>
              <a:t>состоять из:</a:t>
            </a:r>
            <a:endParaRPr lang="ru-RU" sz="24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281707"/>
            <a:ext cx="2438400" cy="57629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72000" bIns="72000"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Форма ППЭ-07 «Список работников ППЭ»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8400" y="1524000"/>
            <a:ext cx="2209800" cy="791737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72000" bIns="72000"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Форма ППЭ-10 «Отчет члена ГЭК о проведении ГИА в ППЭ»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38400" y="3581400"/>
            <a:ext cx="2211820" cy="12226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72000" bIns="72000"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Форма ППЭ-12-02 «Ведомость коррекции персональных данных участников ГИА в аудитории»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38400" y="4876800"/>
            <a:ext cx="2219340" cy="1169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36000" bIns="360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Форма ППЭ-12-03 «Ведомость использования дополнительных бланков ответов № 2»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38400" y="6138966"/>
            <a:ext cx="2209800" cy="71903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36000" bIns="360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Форма ППЭ-13-01 «Протокол проведения ЕГЭ в ППЭ»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48200" y="1524000"/>
            <a:ext cx="2219340" cy="13653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36000" bIns="36000"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Форма ППЭ-13-02 МАШ «Сводная ведомость учёта участников и использования экзаменационных материалов в ППЭ»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48200" y="2971800"/>
            <a:ext cx="2211820" cy="11525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144000" bIns="144000"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Форма ППЭ-14-01 «Акт приёмки-передачи экзаменационных материалов в ППЭ»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48200" y="4267200"/>
            <a:ext cx="2209800" cy="12926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Форма ППЭ-14-02 «Ведомость выдачи и возврата экзаменационных материалов по аудиториям ППЭ»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0" y="990600"/>
            <a:ext cx="2286000" cy="71903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36000" bIns="36000"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Форма ППЭ-16 «Расшифровка кодов ОО ППЭ»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8000" y="1828800"/>
            <a:ext cx="2286000" cy="8981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36000" bIns="0"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Форма ППЭ-18 МАШ «Акт общественного наблюдения за проведением  ЕГЭ в ППЭ»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8000" y="2819400"/>
            <a:ext cx="2286000" cy="8617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0" bIns="0"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Форма ППЭ-19 «Контроль изменения состава  работников  в день экзамена»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58000" y="4419600"/>
            <a:ext cx="2286000" cy="50359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36000" bIns="360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Форма ППЭ-21 «Акт об удалении участника ГИА»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58000" y="4953000"/>
            <a:ext cx="2286000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Форма ППЭ-22 «Акт о досрочном завершении экзамена по объективным причинам»</a:t>
            </a:r>
          </a:p>
        </p:txBody>
      </p:sp>
      <p:sp>
        <p:nvSpPr>
          <p:cNvPr id="2" name="TextBox 22"/>
          <p:cNvSpPr txBox="1"/>
          <p:nvPr/>
        </p:nvSpPr>
        <p:spPr>
          <a:xfrm>
            <a:off x="6858000" y="3733800"/>
            <a:ext cx="228600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Форма ППЭ-20 «Акт об идентификации личности участника ГИА»</a:t>
            </a:r>
          </a:p>
        </p:txBody>
      </p:sp>
      <p:sp>
        <p:nvSpPr>
          <p:cNvPr id="36924" name="Rectangle 4"/>
          <p:cNvSpPr>
            <a:spLocks noChangeArrowheads="1"/>
          </p:cNvSpPr>
          <p:nvPr/>
        </p:nvSpPr>
        <p:spPr bwMode="auto">
          <a:xfrm>
            <a:off x="539750" y="533400"/>
            <a:ext cx="83026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rgbClr val="002060"/>
                </a:solidFill>
              </a:rPr>
              <a:t>Пакет руководителя ППЭ должен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38400" y="2438400"/>
            <a:ext cx="2211820" cy="10798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108000" bIns="1080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Форма ППЭ-11-01 «Сопроводительный бланк к экзаменационным материалам № 2»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486400"/>
            <a:ext cx="2438400" cy="7190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36000" bIns="36000"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Форма ППЭ-06-02 «Список участников ЕГЭ в ППЭ по алфавиту»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8200" y="5638800"/>
            <a:ext cx="2211820" cy="1152587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144000" bIns="144000"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Форма ППЭ-15 «Протокол проведения процедуры сканирования бланков в ППЭ»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58000" y="6019800"/>
            <a:ext cx="2286000" cy="7217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144000" bIns="144000"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Форма ППЭ-23 «Протокол печати КИМ в аудитории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800086"/>
            <a:ext cx="2514599" cy="7917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72000" bIns="72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Форма ППЭ-02 «Апелляция о нарушении установленного порядка проведения ГИА»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676400"/>
            <a:ext cx="2438400" cy="100718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72000" bIns="72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Форма ППЭ-03 «Протокол рассмотрения апелляции о нарушении установленного порядка проведения ГИА»</a:t>
            </a:r>
          </a:p>
        </p:txBody>
      </p:sp>
      <p:sp>
        <p:nvSpPr>
          <p:cNvPr id="37896" name="Text Box 13"/>
          <p:cNvSpPr txBox="1">
            <a:spLocks noChangeArrowheads="1"/>
          </p:cNvSpPr>
          <p:nvPr/>
        </p:nvSpPr>
        <p:spPr bwMode="auto">
          <a:xfrm>
            <a:off x="0" y="2743200"/>
            <a:ext cx="2438400" cy="68262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tIns="36000" bIns="0"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  <a:cs typeface="Times New Roman" pitchFamily="18" charset="0"/>
              </a:rPr>
              <a:t>Форма ППЭ-05-02-У «Протокол проведения ЕГЭ в аудитории подготовки»</a:t>
            </a:r>
          </a:p>
        </p:txBody>
      </p:sp>
      <p:sp>
        <p:nvSpPr>
          <p:cNvPr id="37897" name="Text Box 16"/>
          <p:cNvSpPr txBox="1">
            <a:spLocks noChangeArrowheads="1"/>
          </p:cNvSpPr>
          <p:nvPr/>
        </p:nvSpPr>
        <p:spPr bwMode="auto">
          <a:xfrm>
            <a:off x="0" y="3505200"/>
            <a:ext cx="2438400" cy="7191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tIns="36000" bIns="36000"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  <a:cs typeface="Times New Roman" pitchFamily="18" charset="0"/>
              </a:rPr>
              <a:t>Форма ППЭ-05-03-У «Протокол проведения ЕГЭ в аудитории проведения»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4600" y="2438400"/>
            <a:ext cx="2131134" cy="791737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72000" bIns="72000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Форма ППЭ-10 «Отчет члена ГЭК о проведении ГИА в ППЭ»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4600" y="4648200"/>
            <a:ext cx="2135620" cy="12226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72000" bIns="72000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Форма ППЭ-12-02 «Ведомость коррекции персональных данных участников ГИА в аудитории»</a:t>
            </a:r>
          </a:p>
        </p:txBody>
      </p:sp>
      <p:sp>
        <p:nvSpPr>
          <p:cNvPr id="37904" name="Text Box 43"/>
          <p:cNvSpPr txBox="1">
            <a:spLocks noChangeArrowheads="1"/>
          </p:cNvSpPr>
          <p:nvPr/>
        </p:nvSpPr>
        <p:spPr bwMode="auto">
          <a:xfrm>
            <a:off x="4648200" y="3352800"/>
            <a:ext cx="2286000" cy="15827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tIns="144000" bIns="144000"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  <a:cs typeface="Times New Roman" pitchFamily="18" charset="0"/>
              </a:rPr>
              <a:t>Форма ППЭ-14-01-У «Акт приёмки-передачи экзаменационных материалов в ППЭ по иностранным языкам в устной форме»</a:t>
            </a:r>
          </a:p>
        </p:txBody>
      </p:sp>
      <p:sp>
        <p:nvSpPr>
          <p:cNvPr id="37905" name="Text Box 46"/>
          <p:cNvSpPr txBox="1">
            <a:spLocks noChangeArrowheads="1"/>
          </p:cNvSpPr>
          <p:nvPr/>
        </p:nvSpPr>
        <p:spPr bwMode="auto">
          <a:xfrm>
            <a:off x="4648200" y="5029200"/>
            <a:ext cx="2286000" cy="172402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  <a:cs typeface="Times New Roman" pitchFamily="18" charset="0"/>
              </a:rPr>
              <a:t>Форма ППЭ-14-02-У «Ведомость выдачи и возврата экзаменационных материалов по аудиториям ППЭ по иностранным языкам в устной форме»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34200" y="1828800"/>
            <a:ext cx="2209800" cy="7190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36000" bIns="36000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Форма ППЭ-16 «Расшифровка кодов ОО ППЭ»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34200" y="2590800"/>
            <a:ext cx="2209800" cy="11135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36000" bIns="0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Форма ППЭ-18 МАШ «Акт общественного наблюдения за проведением  ЕГЭ в ППЭ»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34200" y="3733800"/>
            <a:ext cx="2209800" cy="8617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0" bIns="0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Форма ППЭ-19 «Контроль изменения состава работников в день экзамена»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24926" y="5334000"/>
            <a:ext cx="2219074" cy="50359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36000" bIns="36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Форма ППЭ-21 «Акт об удалении участника ГИА»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34200" y="5903893"/>
            <a:ext cx="2209800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Форма ППЭ-22 «Акт о досрочном завершении экзамена по объективным причинам»</a:t>
            </a:r>
          </a:p>
        </p:txBody>
      </p:sp>
      <p:sp>
        <p:nvSpPr>
          <p:cNvPr id="2" name="TextBox 22"/>
          <p:cNvSpPr txBox="1"/>
          <p:nvPr/>
        </p:nvSpPr>
        <p:spPr>
          <a:xfrm>
            <a:off x="6929454" y="4648200"/>
            <a:ext cx="2214546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Форма ППЭ-20 «Акт об идентификации личности участника ГИА»</a:t>
            </a:r>
          </a:p>
        </p:txBody>
      </p:sp>
      <p:sp>
        <p:nvSpPr>
          <p:cNvPr id="3" name="TextBox 11"/>
          <p:cNvSpPr txBox="1"/>
          <p:nvPr/>
        </p:nvSpPr>
        <p:spPr>
          <a:xfrm>
            <a:off x="2514600" y="1828800"/>
            <a:ext cx="2135698" cy="57629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72000" bIns="72000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Форма ППЭ-07 «Список работников ППЭ»</a:t>
            </a:r>
          </a:p>
        </p:txBody>
      </p:sp>
      <p:sp>
        <p:nvSpPr>
          <p:cNvPr id="37927" name="Text Box 71"/>
          <p:cNvSpPr txBox="1">
            <a:spLocks noChangeArrowheads="1"/>
          </p:cNvSpPr>
          <p:nvPr/>
        </p:nvSpPr>
        <p:spPr bwMode="auto">
          <a:xfrm>
            <a:off x="0" y="4267200"/>
            <a:ext cx="2438400" cy="79216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tIns="72000" bIns="72000"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  <a:cs typeface="Times New Roman" pitchFamily="18" charset="0"/>
              </a:rPr>
              <a:t>Форма ППЭ-05-04-У «Ведомость перемещения участников ЕГЭ»</a:t>
            </a:r>
          </a:p>
        </p:txBody>
      </p:sp>
      <p:sp>
        <p:nvSpPr>
          <p:cNvPr id="37928" name="Rectangle 4"/>
          <p:cNvSpPr>
            <a:spLocks noChangeArrowheads="1"/>
          </p:cNvSpPr>
          <p:nvPr/>
        </p:nvSpPr>
        <p:spPr bwMode="auto">
          <a:xfrm>
            <a:off x="-152400" y="457200"/>
            <a:ext cx="929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rgbClr val="002060"/>
                </a:solidFill>
              </a:rPr>
              <a:t>Пакет руководителя ППЭ </a:t>
            </a:r>
          </a:p>
          <a:p>
            <a:pPr algn="ctr"/>
            <a:r>
              <a:rPr lang="ru-RU" sz="2400" b="1" i="1">
                <a:solidFill>
                  <a:srgbClr val="002060"/>
                </a:solidFill>
              </a:rPr>
              <a:t>    (иностранные языки «Говорение»)</a:t>
            </a:r>
          </a:p>
        </p:txBody>
      </p:sp>
      <p:sp>
        <p:nvSpPr>
          <p:cNvPr id="37929" name="Text Box 27"/>
          <p:cNvSpPr txBox="1">
            <a:spLocks noChangeArrowheads="1"/>
          </p:cNvSpPr>
          <p:nvPr/>
        </p:nvSpPr>
        <p:spPr bwMode="auto">
          <a:xfrm>
            <a:off x="2514600" y="1295400"/>
            <a:ext cx="4419600" cy="587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tIns="108000" bIns="108000">
            <a:spAutoFit/>
          </a:bodyPr>
          <a:lstStyle/>
          <a:p>
            <a:pPr algn="ctr" eaLnBrk="1" hangingPunct="1"/>
            <a:r>
              <a:rPr lang="ru-RU" sz="2400" b="1" i="1">
                <a:solidFill>
                  <a:srgbClr val="FF0000"/>
                </a:solidFill>
                <a:cs typeface="Times New Roman" pitchFamily="18" charset="0"/>
              </a:rPr>
              <a:t>состоять из:</a:t>
            </a:r>
            <a:endParaRPr lang="ru-RU" sz="24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5105400"/>
            <a:ext cx="2438400" cy="93447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36000" bIns="36000"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Форма ППЭ-06-01 «Список участников ГИА  образовательной организации»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0" y="6096000"/>
            <a:ext cx="2438400" cy="7190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36000" bIns="36000"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Форма ППЭ-06-02 «Список участников ЕГЭ в ППЭ по алфавиту»</a:t>
            </a:r>
          </a:p>
        </p:txBody>
      </p:sp>
      <p:sp>
        <p:nvSpPr>
          <p:cNvPr id="37936" name="Text Box 71"/>
          <p:cNvSpPr txBox="1">
            <a:spLocks noChangeArrowheads="1"/>
          </p:cNvSpPr>
          <p:nvPr/>
        </p:nvSpPr>
        <p:spPr bwMode="auto">
          <a:xfrm>
            <a:off x="2514600" y="5943600"/>
            <a:ext cx="2133600" cy="79216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tIns="72000" bIns="72000"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  <a:cs typeface="Times New Roman" pitchFamily="18" charset="0"/>
              </a:rPr>
              <a:t>Форма ППЭ-13-01-У «Протокол проведения ЕГЭ в ППЭ»</a:t>
            </a:r>
          </a:p>
        </p:txBody>
      </p:sp>
      <p:sp>
        <p:nvSpPr>
          <p:cNvPr id="37937" name="Text Box 71"/>
          <p:cNvSpPr txBox="1">
            <a:spLocks noChangeArrowheads="1"/>
          </p:cNvSpPr>
          <p:nvPr/>
        </p:nvSpPr>
        <p:spPr bwMode="auto">
          <a:xfrm>
            <a:off x="4648200" y="1905000"/>
            <a:ext cx="2286000" cy="14382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tIns="72000" bIns="72000"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  <a:cs typeface="Times New Roman" pitchFamily="18" charset="0"/>
              </a:rPr>
              <a:t>Форма ППЭ-13-03-У «Сводная ведомость учёта участников и использования экзаменационных материалов в ППЭ»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932180" y="609600"/>
            <a:ext cx="2211820" cy="1152587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144000" bIns="144000"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Форма ППЭ-15 «Протокол проведения процедуры сканирования бланков в ППЭ»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514600" y="3276600"/>
            <a:ext cx="2135620" cy="12953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108000" bIns="1080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Форма ППЭ-11-01 «Сопроводительный бланк к экзаменационным материалам № 2»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28600" y="533400"/>
            <a:ext cx="8613775" cy="590550"/>
          </a:xfrm>
          <a:prstGeom prst="rect">
            <a:avLst/>
          </a:prstGeom>
          <a:noFill/>
        </p:spPr>
        <p:txBody>
          <a:bodyPr lIns="52688" tIns="26344" rIns="52688" bIns="26344"/>
          <a:lstStyle/>
          <a:p>
            <a:pPr algn="ctr">
              <a:defRPr/>
            </a:pPr>
            <a:r>
              <a:rPr lang="ru-RU" sz="2800" b="1" i="1" dirty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Действия руководителя ППЭ в день экзамена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905000"/>
            <a:ext cx="4191000" cy="4464050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>
            <a:spAutoFit/>
          </a:bodyPr>
          <a:lstStyle/>
          <a:p>
            <a:pPr marL="263439" indent="-263439" algn="just">
              <a:spcAft>
                <a:spcPts val="506"/>
              </a:spcAft>
              <a:buFont typeface="Arial" panose="020B0604020202020204" pitchFamily="34" charset="0"/>
              <a:buChar char="•"/>
              <a:defRPr/>
            </a:pPr>
            <a:r>
              <a:rPr lang="ru-RU" sz="18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назначить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ответственных за регистрацию лиц, привлекаемых к проведению (форма </a:t>
            </a:r>
            <a:r>
              <a:rPr lang="ru-RU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ППЭ-07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) (</a:t>
            </a:r>
            <a:r>
              <a:rPr lang="ru-RU" sz="1800" b="1" u="sng" dirty="0">
                <a:solidFill>
                  <a:srgbClr val="C00000"/>
                </a:solidFill>
                <a:cs typeface="Times New Roman" panose="02020603050405020304" pitchFamily="18" charset="0"/>
              </a:rPr>
              <a:t>не позднее 07:50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</a:p>
          <a:p>
            <a:pPr marL="263439" indent="-263439" algn="just">
              <a:spcAft>
                <a:spcPts val="506"/>
              </a:spcAft>
              <a:buFont typeface="Arial" panose="020B0604020202020204" pitchFamily="34" charset="0"/>
              <a:buChar char="•"/>
              <a:defRPr/>
            </a:pPr>
            <a:r>
              <a:rPr lang="ru-RU" sz="18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обеспечить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контроль за регистрацией работников ППЭ в день экзамена (в случае неявки работников ППЭ, произвести замену по форме (</a:t>
            </a:r>
            <a:r>
              <a:rPr lang="ru-RU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ППЭ-19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) </a:t>
            </a:r>
          </a:p>
          <a:p>
            <a:pPr marL="263439" indent="-263439" algn="just">
              <a:spcAft>
                <a:spcPts val="506"/>
              </a:spcAft>
              <a:buFont typeface="Arial" panose="020B0604020202020204" pitchFamily="34" charset="0"/>
              <a:buChar char="•"/>
              <a:defRPr/>
            </a:pPr>
            <a:r>
              <a:rPr lang="ru-RU" sz="18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допустить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работников ППЭ на основании:</a:t>
            </a:r>
          </a:p>
          <a:p>
            <a:pPr marL="263439" indent="-263439" algn="just">
              <a:spcAft>
                <a:spcPts val="506"/>
              </a:spcAft>
              <a:buFontTx/>
              <a:buChar char="-"/>
              <a:defRPr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документа, удостоверяющего личность,</a:t>
            </a:r>
          </a:p>
          <a:p>
            <a:pPr marL="263439" indent="-263439" algn="just">
              <a:spcAft>
                <a:spcPts val="506"/>
              </a:spcAft>
              <a:buFontTx/>
              <a:buChar char="-"/>
              <a:defRPr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наличия его в списках распределения в данный ППЭ (форма </a:t>
            </a:r>
            <a:r>
              <a:rPr lang="ru-RU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ППЭ-07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52600" y="990600"/>
            <a:ext cx="5680075" cy="422275"/>
          </a:xfrm>
          <a:prstGeom prst="rect">
            <a:avLst/>
          </a:prstGeom>
          <a:solidFill>
            <a:srgbClr val="006AB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>
            <a:spAutoFit/>
          </a:bodyPr>
          <a:lstStyle/>
          <a:p>
            <a:pPr algn="ctr">
              <a:lnSpc>
                <a:spcPct val="150000"/>
              </a:lnSpc>
              <a:spcAft>
                <a:spcPts val="1012"/>
              </a:spcAft>
              <a:defRPr/>
            </a:pPr>
            <a:r>
              <a:rPr lang="ru-R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До начала экзамена руководитель ППЭ должен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33925" y="1905000"/>
            <a:ext cx="4106863" cy="3571875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>
            <a:spAutoFit/>
          </a:bodyPr>
          <a:lstStyle/>
          <a:p>
            <a:pPr marL="263439" indent="-263439" algn="just">
              <a:spcAft>
                <a:spcPts val="506"/>
              </a:spcAft>
              <a:buFont typeface="Arial" panose="020B0604020202020204" pitchFamily="34" charset="0"/>
              <a:buChar char="•"/>
              <a:defRPr/>
            </a:pPr>
            <a:r>
              <a:rPr lang="ru-RU" sz="18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провести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краткий инструктаж для работников ППЭ (</a:t>
            </a:r>
            <a:r>
              <a:rPr lang="ru-RU" sz="1800" b="1" u="sng" dirty="0">
                <a:solidFill>
                  <a:srgbClr val="C00000"/>
                </a:solidFill>
                <a:cs typeface="Times New Roman" panose="02020603050405020304" pitchFamily="18" charset="0"/>
              </a:rPr>
              <a:t>не ранее 08:15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) </a:t>
            </a:r>
          </a:p>
          <a:p>
            <a:pPr marL="263439" indent="-263439" algn="just">
              <a:spcAft>
                <a:spcPts val="506"/>
              </a:spcAft>
              <a:buFont typeface="Arial" panose="020B0604020202020204" pitchFamily="34" charset="0"/>
              <a:buChar char="•"/>
              <a:defRPr/>
            </a:pPr>
            <a:r>
              <a:rPr lang="ru-RU" sz="18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назначить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ответственных организаторов в аудиториях и распределить организаторов вне аудиторий на места дежурства</a:t>
            </a:r>
          </a:p>
          <a:p>
            <a:pPr marL="263439" indent="-263439" algn="just">
              <a:spcAft>
                <a:spcPts val="506"/>
              </a:spcAft>
              <a:buFont typeface="Arial" panose="020B0604020202020204" pitchFamily="34" charset="0"/>
              <a:buChar char="•"/>
              <a:defRPr/>
            </a:pPr>
            <a:r>
              <a:rPr lang="ru-RU" sz="18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направить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организаторов на рабочие места в соответствии с распределением (форма </a:t>
            </a:r>
            <a:r>
              <a:rPr lang="ru-RU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ППЭ-07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</a:p>
          <a:p>
            <a:pPr marL="263439" indent="-263439" algn="just">
              <a:spcAft>
                <a:spcPts val="506"/>
              </a:spcAft>
              <a:buFont typeface="Arial" panose="020B0604020202020204" pitchFamily="34" charset="0"/>
              <a:buChar char="•"/>
              <a:defRPr/>
            </a:pPr>
            <a:r>
              <a:rPr lang="ru-RU" sz="18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заменить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, в случае неявки работника в ППЭ, заполнив форму </a:t>
            </a:r>
            <a:r>
              <a:rPr lang="ru-RU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ППЭ-19</a:t>
            </a:r>
          </a:p>
          <a:p>
            <a:pPr marL="263439" indent="-263439">
              <a:spcAft>
                <a:spcPts val="506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>
            <a:stCxn id="9" idx="2"/>
            <a:endCxn id="2" idx="0"/>
          </p:cNvCxnSpPr>
          <p:nvPr/>
        </p:nvCxnSpPr>
        <p:spPr>
          <a:xfrm rot="5400000">
            <a:off x="3250406" y="562769"/>
            <a:ext cx="492125" cy="21923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2"/>
            <a:endCxn id="4" idx="0"/>
          </p:cNvCxnSpPr>
          <p:nvPr/>
        </p:nvCxnSpPr>
        <p:spPr>
          <a:xfrm rot="16200000" flipH="1">
            <a:off x="5444331" y="561182"/>
            <a:ext cx="492125" cy="21955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920" name="Прямоугольник 30"/>
          <p:cNvSpPr>
            <a:spLocks noChangeArrowheads="1"/>
          </p:cNvSpPr>
          <p:nvPr/>
        </p:nvSpPr>
        <p:spPr bwMode="auto">
          <a:xfrm>
            <a:off x="76200" y="1447800"/>
            <a:ext cx="297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C00000"/>
                </a:solidFill>
              </a:rPr>
              <a:t>До организации входа  участников в ППЭ: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8200" y="5562600"/>
            <a:ext cx="4343400" cy="1038225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>
            <a:spAutoFit/>
          </a:bodyPr>
          <a:lstStyle/>
          <a:p>
            <a:pPr marL="263439" indent="-263439" algn="just">
              <a:spcAft>
                <a:spcPts val="506"/>
              </a:spcAft>
              <a:defRPr/>
            </a:pPr>
            <a:r>
              <a:rPr lang="ru-RU" sz="1600" i="1" dirty="0">
                <a:solidFill>
                  <a:srgbClr val="002060"/>
                </a:solidFill>
                <a:cs typeface="Times New Roman" panose="02020603050405020304" pitchFamily="18" charset="0"/>
              </a:rPr>
              <a:t>Организаторы, технические специалисты, медицинские работники, ассистенты должны оставить </a:t>
            </a:r>
            <a:r>
              <a:rPr lang="ru-RU" sz="1600" i="1" dirty="0">
                <a:solidFill>
                  <a:srgbClr val="FF0000"/>
                </a:solidFill>
                <a:cs typeface="Times New Roman" panose="02020603050405020304" pitchFamily="18" charset="0"/>
              </a:rPr>
              <a:t>личные вещи в месте хранения личных вещей</a:t>
            </a:r>
            <a:endParaRPr lang="ru-RU" sz="16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4410075" y="0"/>
            <a:ext cx="4733925" cy="6858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57200" y="609600"/>
            <a:ext cx="3508375" cy="590550"/>
          </a:xfrm>
          <a:prstGeom prst="rect">
            <a:avLst/>
          </a:prstGeom>
          <a:noFill/>
        </p:spPr>
        <p:txBody>
          <a:bodyPr lIns="52688" tIns="26344" rIns="52688" bIns="26344"/>
          <a:lstStyle/>
          <a:p>
            <a:pPr algn="ctr">
              <a:defRPr/>
            </a:pPr>
            <a:endParaRPr lang="ru-RU" sz="2800" b="1" i="1" dirty="0">
              <a:solidFill>
                <a:srgbClr val="002060"/>
              </a:solidFill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800" b="1" i="1" dirty="0">
              <a:solidFill>
                <a:srgbClr val="002060"/>
              </a:solidFill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800" b="1" i="1" dirty="0">
              <a:solidFill>
                <a:srgbClr val="002060"/>
              </a:solidFill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800" b="1" i="1" dirty="0">
              <a:solidFill>
                <a:srgbClr val="002060"/>
              </a:solidFill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800" b="1" i="1" dirty="0">
              <a:solidFill>
                <a:srgbClr val="002060"/>
              </a:solidFill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9940" name="Прямоугольник 6"/>
          <p:cNvSpPr>
            <a:spLocks noChangeArrowheads="1"/>
          </p:cNvSpPr>
          <p:nvPr/>
        </p:nvSpPr>
        <p:spPr bwMode="auto">
          <a:xfrm>
            <a:off x="457200" y="609600"/>
            <a:ext cx="3886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002060"/>
                </a:solidFill>
                <a:cs typeface="Times New Roman" pitchFamily="18" charset="0"/>
              </a:rPr>
              <a:t>Список работников ППЭ (ППЭ-07)</a:t>
            </a:r>
          </a:p>
        </p:txBody>
      </p:sp>
      <p:pic>
        <p:nvPicPr>
          <p:cNvPr id="39941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6172200"/>
            <a:ext cx="3873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01063" cy="609600"/>
          </a:xfrm>
        </p:spPr>
        <p:txBody>
          <a:bodyPr/>
          <a:lstStyle/>
          <a:p>
            <a:r>
              <a:rPr lang="ru-RU" sz="2800" i="1" smtClean="0">
                <a:solidFill>
                  <a:srgbClr val="002060"/>
                </a:solidFill>
              </a:rPr>
              <a:t>Регистрация работников ППЭ </a:t>
            </a:r>
            <a:br>
              <a:rPr lang="ru-RU" sz="2800" i="1" smtClean="0">
                <a:solidFill>
                  <a:srgbClr val="002060"/>
                </a:solidFill>
              </a:rPr>
            </a:br>
            <a:r>
              <a:rPr lang="ru-RU" sz="2800" i="1" smtClean="0">
                <a:solidFill>
                  <a:srgbClr val="002060"/>
                </a:solidFill>
              </a:rPr>
              <a:t>в день экзамена</a:t>
            </a:r>
          </a:p>
        </p:txBody>
      </p:sp>
      <p:pic>
        <p:nvPicPr>
          <p:cNvPr id="4096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463" y="1392238"/>
            <a:ext cx="4502150" cy="4708525"/>
          </a:xfrm>
          <a:ln>
            <a:solidFill>
              <a:srgbClr val="FF9933"/>
            </a:solidFill>
          </a:ln>
        </p:spPr>
      </p:pic>
      <p:pic>
        <p:nvPicPr>
          <p:cNvPr id="4096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7100" y="1392238"/>
            <a:ext cx="4297363" cy="3567112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</p:pic>
      <p:pic>
        <p:nvPicPr>
          <p:cNvPr id="40965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779838"/>
            <a:ext cx="4556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3650" y="4062413"/>
            <a:ext cx="3873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Заголовок 1"/>
          <p:cNvSpPr txBox="1">
            <a:spLocks/>
          </p:cNvSpPr>
          <p:nvPr/>
        </p:nvSpPr>
        <p:spPr bwMode="auto">
          <a:xfrm>
            <a:off x="4572000" y="5124450"/>
            <a:ext cx="43561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425" tIns="49213" rIns="98425" bIns="49213" anchor="ctr"/>
          <a:lstStyle/>
          <a:p>
            <a:pPr algn="ctr" defTabSz="1708150" eaLnBrk="1" hangingPunct="1">
              <a:defRPr/>
            </a:pPr>
            <a:r>
              <a:rPr lang="ru-RU" sz="2100" b="1" dirty="0">
                <a:solidFill>
                  <a:srgbClr val="006AB3"/>
                </a:solidFill>
                <a:latin typeface="+mn-lt"/>
              </a:rPr>
              <a:t>ППЭ-07 </a:t>
            </a:r>
          </a:p>
          <a:p>
            <a:pPr algn="ctr" defTabSz="1708150" eaLnBrk="1" hangingPunct="1">
              <a:defRPr/>
            </a:pPr>
            <a:r>
              <a:rPr lang="ru-RU" sz="2100" b="1" dirty="0">
                <a:solidFill>
                  <a:srgbClr val="006AB3"/>
                </a:solidFill>
                <a:latin typeface="+mn-lt"/>
              </a:rPr>
              <a:t>«Список работников ППЭ»</a:t>
            </a:r>
          </a:p>
        </p:txBody>
      </p:sp>
      <p:pic>
        <p:nvPicPr>
          <p:cNvPr id="40968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419600"/>
            <a:ext cx="3873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76200" y="1219200"/>
            <a:ext cx="8915400" cy="56388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28600" y="381000"/>
            <a:ext cx="8613775" cy="742950"/>
          </a:xfrm>
          <a:prstGeom prst="rect">
            <a:avLst/>
          </a:prstGeom>
          <a:noFill/>
        </p:spPr>
        <p:txBody>
          <a:bodyPr lIns="52688" tIns="26344" rIns="52688" bIns="26344"/>
          <a:lstStyle/>
          <a:p>
            <a:pPr algn="ctr">
              <a:defRPr/>
            </a:pPr>
            <a:r>
              <a:rPr lang="ru-RU" sz="2800" b="1" i="1" dirty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Контроль изменения состава работников в день экзамена  (ППЭ-19)</a:t>
            </a:r>
          </a:p>
        </p:txBody>
      </p:sp>
      <p:pic>
        <p:nvPicPr>
          <p:cNvPr id="41988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5638800"/>
            <a:ext cx="3873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2"/>
          <p:cNvSpPr txBox="1">
            <a:spLocks noChangeArrowheads="1"/>
          </p:cNvSpPr>
          <p:nvPr/>
        </p:nvSpPr>
        <p:spPr bwMode="auto">
          <a:xfrm>
            <a:off x="457200" y="2362200"/>
            <a:ext cx="8534400" cy="8334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eaLnBrk="1" hangingPunct="1"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нормативными правовыми документами, регламентирующими проведение ГИА</a:t>
            </a:r>
          </a:p>
        </p:txBody>
      </p:sp>
      <p:sp>
        <p:nvSpPr>
          <p:cNvPr id="47107" name="TextBox 12"/>
          <p:cNvSpPr txBox="1">
            <a:spLocks noChangeArrowheads="1"/>
          </p:cNvSpPr>
          <p:nvPr/>
        </p:nvSpPr>
        <p:spPr bwMode="auto">
          <a:xfrm>
            <a:off x="457200" y="3276600"/>
            <a:ext cx="8534400" cy="144938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eaLnBrk="1" hangingPunct="1"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инструкцией, определяющей  порядок работы в руководителя ППЭ, а также инструкциями, определяющими порядок работы лиц, привлекаемых к проведению ЕГЭ (организаторов, организаторов вне аудитории, технических специалистов, медицинских работников и т.д.</a:t>
            </a:r>
          </a:p>
        </p:txBody>
      </p:sp>
      <p:sp>
        <p:nvSpPr>
          <p:cNvPr id="47108" name="TextBox 12"/>
          <p:cNvSpPr txBox="1">
            <a:spLocks noChangeArrowheads="1"/>
          </p:cNvSpPr>
          <p:nvPr/>
        </p:nvSpPr>
        <p:spPr bwMode="auto">
          <a:xfrm>
            <a:off x="457200" y="4800600"/>
            <a:ext cx="8534400" cy="5302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eaLnBrk="1" hangingPunct="1"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правилами заполнения  бланков ЕГЭ</a:t>
            </a:r>
          </a:p>
        </p:txBody>
      </p:sp>
      <p:sp>
        <p:nvSpPr>
          <p:cNvPr id="47109" name="TextBox 12"/>
          <p:cNvSpPr txBox="1">
            <a:spLocks noChangeArrowheads="1"/>
          </p:cNvSpPr>
          <p:nvPr/>
        </p:nvSpPr>
        <p:spPr bwMode="auto">
          <a:xfrm>
            <a:off x="457200" y="5410200"/>
            <a:ext cx="8534400" cy="8334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eaLnBrk="1" hangingPunct="1"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правилами оформления ведомостей, протоколов и актов, заполняемых при проведении ЕГЭ в аудиториях, ППЭ  </a:t>
            </a:r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457200" y="6858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rgbClr val="002060"/>
                </a:solidFill>
              </a:rPr>
              <a:t>На подготовительном этапе до проведения экзаменов</a:t>
            </a:r>
          </a:p>
        </p:txBody>
      </p:sp>
      <p:sp>
        <p:nvSpPr>
          <p:cNvPr id="47112" name="TextBox 12"/>
          <p:cNvSpPr txBox="1">
            <a:spLocks noChangeArrowheads="1"/>
          </p:cNvSpPr>
          <p:nvPr/>
        </p:nvSpPr>
        <p:spPr bwMode="auto">
          <a:xfrm>
            <a:off x="457200" y="1447800"/>
            <a:ext cx="8534400" cy="8334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eaLnBrk="1" hangingPunct="1"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Руководитель ППЭ должен </a:t>
            </a:r>
            <a:r>
              <a:rPr lang="ru-RU" sz="2000" b="1" i="1" dirty="0">
                <a:solidFill>
                  <a:srgbClr val="0070C0"/>
                </a:solidFill>
                <a:cs typeface="Times New Roman" pitchFamily="18" charset="0"/>
              </a:rPr>
              <a:t>заблаговременно пройти инструктаж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по порядку и процедуре проведения ЕГЭ в ППЭ и </a:t>
            </a:r>
            <a:r>
              <a:rPr lang="ru-RU" sz="2000" b="1" i="1" dirty="0">
                <a:solidFill>
                  <a:srgbClr val="0070C0"/>
                </a:solidFill>
                <a:cs typeface="Times New Roman" pitchFamily="18" charset="0"/>
              </a:rPr>
              <a:t>ознакомиться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с: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457200" y="762000"/>
            <a:ext cx="845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rgbClr val="002060"/>
                </a:solidFill>
              </a:rPr>
              <a:t>Выдать организаторам вне аудиторий: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1295400"/>
            <a:ext cx="8534400" cy="5254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2000" dirty="0"/>
              <a:t> «Список участников  ГИА образовательной организации» (</a:t>
            </a:r>
            <a:r>
              <a:rPr lang="ru-RU" sz="2000" b="1" dirty="0"/>
              <a:t>ППЭ-06-01)</a:t>
            </a:r>
            <a:endParaRPr lang="ru-RU" sz="20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2133600"/>
            <a:ext cx="8534400" cy="5254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2000" dirty="0"/>
              <a:t>«Список участников  ЕГЭ в ППЭ по алфавиту» (</a:t>
            </a:r>
            <a:r>
              <a:rPr lang="ru-RU" sz="2000" b="1" dirty="0"/>
              <a:t>ППЭ-06-02)</a:t>
            </a:r>
            <a:endParaRPr lang="ru-RU" sz="20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2971800"/>
            <a:ext cx="8534400" cy="5254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2000" dirty="0"/>
              <a:t>«Акт об идентификации личности участника ГИА»</a:t>
            </a:r>
            <a:r>
              <a:rPr lang="ru-RU" sz="2000" b="1" dirty="0"/>
              <a:t> (ППЭ-20)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457200" y="685800"/>
            <a:ext cx="388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i="1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2819400"/>
            <a:ext cx="2743200" cy="26797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/>
              <a:t>Форма </a:t>
            </a:r>
            <a:r>
              <a:rPr lang="ru-RU" sz="2000" b="1" dirty="0"/>
              <a:t>ППЭ-06-01</a:t>
            </a:r>
            <a:r>
              <a:rPr lang="ru-RU" sz="2000" dirty="0"/>
              <a:t> «Список участников ГИА образовательной организации» для размещения на информационном стенде при входе в ППЭ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4343400" y="0"/>
            <a:ext cx="4800600" cy="6858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44037" name="Прямоугольник 4"/>
          <p:cNvSpPr>
            <a:spLocks noChangeArrowheads="1"/>
          </p:cNvSpPr>
          <p:nvPr/>
        </p:nvSpPr>
        <p:spPr bwMode="auto">
          <a:xfrm>
            <a:off x="381000" y="609600"/>
            <a:ext cx="3886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002060"/>
                </a:solidFill>
              </a:rPr>
              <a:t>Список участников ГИА образовательной организации» </a:t>
            </a:r>
          </a:p>
          <a:p>
            <a:pPr algn="ctr"/>
            <a:r>
              <a:rPr lang="ru-RU" sz="2800" b="1" i="1">
                <a:solidFill>
                  <a:srgbClr val="002060"/>
                </a:solidFill>
              </a:rPr>
              <a:t>(ППЭ-06-02) </a:t>
            </a:r>
          </a:p>
        </p:txBody>
      </p:sp>
      <p:pic>
        <p:nvPicPr>
          <p:cNvPr id="44038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6361113"/>
            <a:ext cx="3873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457200" y="685800"/>
            <a:ext cx="3886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rgbClr val="002060"/>
                </a:solidFill>
              </a:rPr>
              <a:t>Список участников ЕГЭ в ППЭ по алфавиту </a:t>
            </a:r>
          </a:p>
          <a:p>
            <a:pPr algn="ctr"/>
            <a:r>
              <a:rPr lang="ru-RU" sz="2800" b="1" i="1">
                <a:solidFill>
                  <a:srgbClr val="002060"/>
                </a:solidFill>
              </a:rPr>
              <a:t>(ППЭ-06-02)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2438400"/>
            <a:ext cx="2743200" cy="29876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/>
              <a:t>Форма </a:t>
            </a:r>
            <a:r>
              <a:rPr lang="ru-RU" sz="2000" b="1" dirty="0"/>
              <a:t>ППЭ-06-02</a:t>
            </a:r>
            <a:r>
              <a:rPr lang="ru-RU" sz="2000" dirty="0"/>
              <a:t> «Список участников ЕГЭ в ППЭ по алфавиту» для размещения на информационном стенде при входе в ППЭ</a:t>
            </a:r>
          </a:p>
          <a:p>
            <a:pPr algn="ctr" defTabSz="1028700">
              <a:tabLst>
                <a:tab pos="130175" algn="l"/>
              </a:tabLst>
              <a:defRPr/>
            </a:pPr>
            <a:endParaRPr lang="ru-RU" sz="2000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4267200" y="0"/>
            <a:ext cx="4800600" cy="6858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45061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6248400"/>
            <a:ext cx="3873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4191000" y="152400"/>
            <a:ext cx="4953000" cy="67056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457200" y="838200"/>
            <a:ext cx="350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rgbClr val="002060"/>
                </a:solidFill>
              </a:rPr>
              <a:t>Акт об идентификации личности участника ГИА </a:t>
            </a:r>
          </a:p>
          <a:p>
            <a:pPr algn="ctr"/>
            <a:r>
              <a:rPr lang="ru-RU" sz="2800" b="1" i="1">
                <a:solidFill>
                  <a:srgbClr val="002060"/>
                </a:solidFill>
              </a:rPr>
              <a:t>(ППЭ-20)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2971800"/>
            <a:ext cx="3352800" cy="36036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/>
              <a:t>Форма </a:t>
            </a:r>
            <a:r>
              <a:rPr lang="ru-RU" sz="2000" b="1" dirty="0"/>
              <a:t>ППЭ-20</a:t>
            </a:r>
            <a:r>
              <a:rPr lang="ru-RU" sz="2000" dirty="0"/>
              <a:t> «Акт об идентификации личности участника ГИА» заполняется в случае отсутствия у обучающегося документа, удостоверяющего личность, после письменного подтверждения сопровождающим </a:t>
            </a:r>
          </a:p>
          <a:p>
            <a:pPr algn="ctr" defTabSz="1028700">
              <a:tabLst>
                <a:tab pos="130175" algn="l"/>
              </a:tabLst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457200" y="762000"/>
            <a:ext cx="845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rgbClr val="002060"/>
                </a:solidFill>
              </a:rPr>
              <a:t>Выдать ответственным организаторам в аудитории формы ППЭ: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1295400"/>
            <a:ext cx="8534400" cy="5254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2000" dirty="0"/>
              <a:t>«Список участников  ГИА в аудитории ППЭ» (</a:t>
            </a:r>
            <a:r>
              <a:rPr lang="ru-RU" sz="2000" b="1" dirty="0"/>
              <a:t>ППЭ-05-01)</a:t>
            </a:r>
            <a:endParaRPr lang="ru-RU" sz="20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1981200"/>
            <a:ext cx="8534400" cy="5254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2000" dirty="0"/>
              <a:t>«Протокол проведения ЕГЭ в аудитории» (</a:t>
            </a:r>
            <a:r>
              <a:rPr lang="ru-RU" sz="2000" b="1" dirty="0"/>
              <a:t>ППЭ-05-02)</a:t>
            </a:r>
            <a:endParaRPr lang="ru-RU" sz="20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3657600"/>
            <a:ext cx="8534400" cy="8334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2000" dirty="0"/>
              <a:t>«Ведомость коррекции персональных данных участников ГИА в аудитории» (</a:t>
            </a:r>
            <a:r>
              <a:rPr lang="ru-RU" sz="2000" b="1" dirty="0"/>
              <a:t>ППЭ-12-02)</a:t>
            </a:r>
            <a:endParaRPr lang="ru-RU" sz="2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" y="4648200"/>
            <a:ext cx="8534400" cy="8334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2000" dirty="0"/>
              <a:t>«Ведомость использования дополнительных бланков ответов №2» (</a:t>
            </a:r>
            <a:r>
              <a:rPr lang="ru-RU" sz="2000" b="1" dirty="0"/>
              <a:t>ППЭ-12-03)</a:t>
            </a:r>
            <a:endParaRPr lang="ru-RU" sz="20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5638800"/>
            <a:ext cx="8534400" cy="5254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2000" i="1" dirty="0"/>
              <a:t>«Расшифровка кодов образовательных организаций ППЭ»</a:t>
            </a:r>
            <a:r>
              <a:rPr lang="ru-RU" sz="2000" dirty="0"/>
              <a:t> (</a:t>
            </a:r>
            <a:r>
              <a:rPr lang="ru-RU" sz="2000" b="1" dirty="0"/>
              <a:t>ППЭ-16)</a:t>
            </a:r>
            <a:endParaRPr lang="ru-RU" sz="2000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" y="2667000"/>
            <a:ext cx="8534400" cy="8334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2000" i="1" dirty="0"/>
              <a:t>«Сопроводительный бланк к экзаменационным материалам № 2»</a:t>
            </a:r>
            <a:r>
              <a:rPr lang="ru-RU" sz="2000" dirty="0"/>
              <a:t> (</a:t>
            </a:r>
            <a:r>
              <a:rPr lang="ru-RU" sz="2000" b="1" dirty="0"/>
              <a:t>ППЭ-11-01)</a:t>
            </a:r>
            <a:endParaRPr lang="ru-RU" sz="2000" dirty="0"/>
          </a:p>
        </p:txBody>
      </p:sp>
      <p:sp>
        <p:nvSpPr>
          <p:cNvPr id="47113" name="Прямоугольник 5"/>
          <p:cNvSpPr>
            <a:spLocks noChangeArrowheads="1"/>
          </p:cNvSpPr>
          <p:nvPr/>
        </p:nvSpPr>
        <p:spPr bwMode="auto">
          <a:xfrm>
            <a:off x="457200" y="6172200"/>
            <a:ext cx="86106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800" b="1">
                <a:solidFill>
                  <a:srgbClr val="E2001A"/>
                </a:solidFill>
              </a:rPr>
              <a:t>Не позднее 8.45 пройти в свою аудиторию и приступить к выполнению обязанностей!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4191000" y="0"/>
            <a:ext cx="4953000" cy="6858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48131" name="Прямоугольник 5"/>
          <p:cNvSpPr>
            <a:spLocks noChangeArrowheads="1"/>
          </p:cNvSpPr>
          <p:nvPr/>
        </p:nvSpPr>
        <p:spPr bwMode="auto">
          <a:xfrm>
            <a:off x="533400" y="685800"/>
            <a:ext cx="3200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28700">
              <a:tabLst>
                <a:tab pos="130175" algn="l"/>
              </a:tabLst>
            </a:pPr>
            <a:r>
              <a:rPr lang="ru-RU" sz="2800" b="1">
                <a:solidFill>
                  <a:srgbClr val="002060"/>
                </a:solidFill>
              </a:rPr>
              <a:t>Список участников  ГИА в аудитории ППЭ (ППЭ-05-01)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1143000"/>
            <a:ext cx="9144000" cy="5715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49155" name="Прямоугольник 4"/>
          <p:cNvSpPr>
            <a:spLocks noChangeArrowheads="1"/>
          </p:cNvSpPr>
          <p:nvPr/>
        </p:nvSpPr>
        <p:spPr bwMode="auto">
          <a:xfrm>
            <a:off x="76200" y="609600"/>
            <a:ext cx="899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28700">
              <a:tabLst>
                <a:tab pos="130175" algn="l"/>
              </a:tabLst>
            </a:pPr>
            <a:r>
              <a:rPr lang="ru-RU" sz="2800" b="1" i="1">
                <a:solidFill>
                  <a:srgbClr val="002060"/>
                </a:solidFill>
              </a:rPr>
              <a:t>Протокол проведения ЕГЭ в аудитории (ППЭ-05-02) </a:t>
            </a:r>
          </a:p>
        </p:txBody>
      </p:sp>
      <p:pic>
        <p:nvPicPr>
          <p:cNvPr id="49156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6019800"/>
            <a:ext cx="3873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1447800"/>
            <a:ext cx="9144000" cy="5410200"/>
          </a:xfrm>
          <a:prstGeom prst="rect">
            <a:avLst/>
          </a:prstGeom>
          <a:solidFill>
            <a:srgbClr val="0066FF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457200"/>
            <a:ext cx="8534400" cy="914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cs typeface="Times New Roman" pitchFamily="18" charset="0"/>
              </a:rPr>
              <a:t>Ведомость коррекции персональных данных участников ГИА в аудитории (ППЭ-12-02)</a:t>
            </a:r>
            <a:endParaRPr lang="ru-RU" sz="2800" b="1" i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1088" y="5611813"/>
            <a:ext cx="6981825" cy="8874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dirty="0">
                <a:solidFill>
                  <a:srgbClr val="006AB3"/>
                </a:solidFill>
                <a:latin typeface="+mn-lt"/>
                <a:ea typeface="+mn-ea"/>
                <a:cs typeface="+mn-cs"/>
              </a:rPr>
              <a:t>форма ППЭ-12-02 «Ведомость коррекции персональных данных участников ГИА в аудитории»</a:t>
            </a:r>
          </a:p>
        </p:txBody>
      </p:sp>
      <p:pic>
        <p:nvPicPr>
          <p:cNvPr id="5120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6700" y="1501775"/>
            <a:ext cx="6443663" cy="4083050"/>
          </a:xfrm>
        </p:spPr>
      </p:pic>
      <p:pic>
        <p:nvPicPr>
          <p:cNvPr id="5120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575" y="2655888"/>
            <a:ext cx="24526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7925" y="3270250"/>
            <a:ext cx="4524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2250" y="5276850"/>
            <a:ext cx="4286250" cy="2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91013" y="2801938"/>
            <a:ext cx="3935412" cy="253206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967538" y="1501775"/>
            <a:ext cx="1873250" cy="1627188"/>
          </a:xfrm>
          <a:prstGeom prst="rect">
            <a:avLst/>
          </a:prstGeom>
          <a:ln>
            <a:solidFill>
              <a:srgbClr val="E2001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dirty="0">
                <a:solidFill>
                  <a:srgbClr val="006AB3"/>
                </a:solidFill>
              </a:rPr>
              <a:t>В графу «Измененные данные»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 вносятся только те  сведения, которые не соответствуют  данным в РИС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533400"/>
            <a:ext cx="8383588" cy="481013"/>
          </a:xfrm>
          <a:prstGeom prst="rect">
            <a:avLst/>
          </a:prstGeom>
        </p:spPr>
        <p:txBody>
          <a:bodyPr lIns="98425" tIns="49213" rIns="98425" bIns="49213" anchor="ctr"/>
          <a:lstStyle>
            <a:lvl1pPr algn="ctr" defTabSz="1708175" rtl="0" eaLnBrk="1" latinLnBrk="0" hangingPunct="1">
              <a:spcBef>
                <a:spcPct val="0"/>
              </a:spcBef>
              <a:buNone/>
              <a:defRPr sz="5200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ru-RU" sz="2800" i="1" dirty="0" smtClean="0">
                <a:solidFill>
                  <a:srgbClr val="002060"/>
                </a:solidFill>
                <a:latin typeface="+mj-lt"/>
              </a:rPr>
              <a:t>Коррекция персональных данных участников ГИА</a:t>
            </a:r>
            <a:endParaRPr lang="ru-RU" sz="2800" i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4191000" y="0"/>
            <a:ext cx="4953000" cy="6858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609600"/>
            <a:ext cx="3276600" cy="762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800" b="1" i="1" dirty="0">
                <a:solidFill>
                  <a:srgbClr val="002060"/>
                </a:solidFill>
                <a:cs typeface="Times New Roman" pitchFamily="18" charset="0"/>
              </a:rPr>
              <a:t>Ведомость использования дополнительных бланков ответов №2 (ППЭ-12-03)</a:t>
            </a:r>
            <a:endParaRPr lang="ru-RU" sz="2800" b="1" i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Ягоды годжи движущиеся человечки для презентации Худеем вместе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04248" y="2612996"/>
            <a:ext cx="1884810" cy="1454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7" name="Прямоугольник 6"/>
          <p:cNvSpPr/>
          <p:nvPr/>
        </p:nvSpPr>
        <p:spPr>
          <a:xfrm>
            <a:off x="1811338" y="1301750"/>
            <a:ext cx="6875462" cy="668338"/>
          </a:xfrm>
          <a:prstGeom prst="rect">
            <a:avLst/>
          </a:prstGeom>
          <a:noFill/>
        </p:spPr>
        <p:txBody>
          <a:bodyPr lIns="52688" tIns="26344" rIns="52688" bIns="26344"/>
          <a:lstStyle/>
          <a:p>
            <a:pPr algn="ctr"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33400" y="685800"/>
            <a:ext cx="8431213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Подготовка и инструктаж для работников </a:t>
            </a:r>
            <a:r>
              <a:rPr lang="ru-RU" sz="28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ППЭ</a:t>
            </a:r>
            <a:endParaRPr lang="ru-RU" sz="2800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7173" name="Объект 2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447800"/>
            <a:ext cx="8229600" cy="4354513"/>
          </a:xfrm>
        </p:spPr>
      </p:pic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4114800" y="0"/>
            <a:ext cx="5029200" cy="6858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609600"/>
            <a:ext cx="3276600" cy="762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800" b="1" i="1" dirty="0">
                <a:solidFill>
                  <a:srgbClr val="002060"/>
                </a:solidFill>
                <a:cs typeface="Times New Roman" pitchFamily="18" charset="0"/>
              </a:rPr>
              <a:t>Расшифровка кодов образовательных организаций ППЭ (ППЭ-16)</a:t>
            </a:r>
            <a:endParaRPr lang="ru-RU" sz="2800" b="1" i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4114800" y="0"/>
            <a:ext cx="5029200" cy="6858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609600"/>
            <a:ext cx="3505200" cy="762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800" b="1" i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Сопроводительный бланк к экзаменационным материалам №2  (ППЭ-11-01)</a:t>
            </a:r>
          </a:p>
        </p:txBody>
      </p:sp>
      <p:pic>
        <p:nvPicPr>
          <p:cNvPr id="54276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4648200"/>
            <a:ext cx="3873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5562600"/>
            <a:ext cx="3873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457200" y="838200"/>
            <a:ext cx="8458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rgbClr val="002060"/>
                </a:solidFill>
              </a:rPr>
              <a:t>Выдать ответственным организаторам в аудитории: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3962400"/>
            <a:ext cx="8458200" cy="5254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2000" dirty="0"/>
              <a:t>Черновики со штампом ОО (исключение -  иностранные языки «Говорение)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" y="3200400"/>
            <a:ext cx="8458200" cy="5254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2000" dirty="0"/>
              <a:t>Таблички с номерами аудиторий</a:t>
            </a:r>
          </a:p>
        </p:txBody>
      </p:sp>
      <p:sp>
        <p:nvSpPr>
          <p:cNvPr id="74759" name="TextBox 7"/>
          <p:cNvSpPr txBox="1">
            <a:spLocks noChangeArrowheads="1"/>
          </p:cNvSpPr>
          <p:nvPr/>
        </p:nvSpPr>
        <p:spPr bwMode="auto">
          <a:xfrm>
            <a:off x="457200" y="2514600"/>
            <a:ext cx="8458200" cy="5254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2000" dirty="0"/>
              <a:t>Ножницы для вскрытия пакета с ЭМ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57200" y="1524000"/>
            <a:ext cx="8458200" cy="8334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2000" dirty="0"/>
              <a:t>Инструкцию для участников ЕГЭ, зачитываемую организатором в аудитории перед началом экзамена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" y="4724400"/>
            <a:ext cx="8458200" cy="8334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2000" dirty="0"/>
              <a:t>Конверт для упаковки использованных черновиков (один конверт на аудиторию)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28600" y="685800"/>
            <a:ext cx="8613775" cy="381000"/>
          </a:xfrm>
          <a:prstGeom prst="rect">
            <a:avLst/>
          </a:prstGeom>
          <a:noFill/>
        </p:spPr>
        <p:txBody>
          <a:bodyPr lIns="52688" tIns="26344" rIns="52688" bIns="26344"/>
          <a:lstStyle/>
          <a:p>
            <a:pPr algn="ctr">
              <a:defRPr/>
            </a:pPr>
            <a:r>
              <a:rPr lang="ru-RU" sz="2800" b="1" i="1" dirty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Действия руководителя ППЭ в день экзамена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28800" y="1143000"/>
            <a:ext cx="5680075" cy="422275"/>
          </a:xfrm>
          <a:prstGeom prst="rect">
            <a:avLst/>
          </a:prstGeom>
          <a:solidFill>
            <a:srgbClr val="006AB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>
            <a:spAutoFit/>
          </a:bodyPr>
          <a:lstStyle/>
          <a:p>
            <a:pPr algn="ctr">
              <a:lnSpc>
                <a:spcPct val="150000"/>
              </a:lnSpc>
              <a:spcAft>
                <a:spcPts val="1012"/>
              </a:spcAft>
              <a:defRPr/>
            </a:pPr>
            <a:r>
              <a:rPr lang="ru-R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До начала экзамена руководитель ППЭ должен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rot="16200000" flipH="1">
            <a:off x="3892550" y="2279650"/>
            <a:ext cx="1358900" cy="0"/>
          </a:xfrm>
          <a:prstGeom prst="straightConnector1">
            <a:avLst/>
          </a:prstGeom>
          <a:ln>
            <a:solidFill>
              <a:srgbClr val="006AB3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33400" y="2971800"/>
            <a:ext cx="8458200" cy="2590800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marL="263439" indent="-263439" algn="just">
              <a:defRPr/>
            </a:pPr>
            <a:r>
              <a:rPr lang="ru-RU" sz="2000" dirty="0">
                <a:solidFill>
                  <a:schemeClr val="tx1"/>
                </a:solidFill>
              </a:rPr>
              <a:t>передать </a:t>
            </a:r>
            <a:r>
              <a:rPr lang="ru-RU" sz="2000" b="1" dirty="0">
                <a:solidFill>
                  <a:srgbClr val="002060"/>
                </a:solidFill>
              </a:rPr>
              <a:t>медицинскому работнику</a:t>
            </a:r>
            <a:r>
              <a:rPr lang="ru-RU" sz="2000" dirty="0">
                <a:solidFill>
                  <a:schemeClr val="tx1"/>
                </a:solidFill>
              </a:rPr>
              <a:t>:</a:t>
            </a:r>
          </a:p>
          <a:p>
            <a:pPr marL="263439" indent="-263439" algn="just"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marL="263439" indent="-263439" algn="just">
              <a:buFontTx/>
              <a:buChar char="-"/>
              <a:defRPr/>
            </a:pPr>
            <a:r>
              <a:rPr lang="ru-RU" sz="2000" dirty="0">
                <a:solidFill>
                  <a:schemeClr val="tx1"/>
                </a:solidFill>
              </a:rPr>
              <a:t>инструкцию, определяющую порядок его работы во время проведения ЕГЭ в ППЭ</a:t>
            </a:r>
          </a:p>
          <a:p>
            <a:pPr marL="263439" indent="-263439" algn="just">
              <a:buFontTx/>
              <a:buChar char="-"/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marL="263439" indent="-263439" algn="just">
              <a:buFontTx/>
              <a:buChar char="-"/>
              <a:defRPr/>
            </a:pPr>
            <a:r>
              <a:rPr lang="ru-RU" sz="2000" dirty="0">
                <a:solidFill>
                  <a:schemeClr val="tx1"/>
                </a:solidFill>
              </a:rPr>
              <a:t> журнал учета участников ЕГЭ, обратившихся к медицинскому работнику во время проведения экзамена </a:t>
            </a:r>
          </a:p>
          <a:p>
            <a:pPr marL="263439" indent="-263439" algn="just">
              <a:defRPr/>
            </a:pP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3962400" y="0"/>
            <a:ext cx="5305425" cy="6858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81000" y="533400"/>
            <a:ext cx="3352800" cy="590550"/>
          </a:xfrm>
          <a:prstGeom prst="rect">
            <a:avLst/>
          </a:prstGeom>
          <a:noFill/>
        </p:spPr>
        <p:txBody>
          <a:bodyPr lIns="52688" tIns="26344" rIns="52688" bIns="26344"/>
          <a:lstStyle/>
          <a:p>
            <a:pPr algn="ctr">
              <a:defRPr/>
            </a:pPr>
            <a:r>
              <a:rPr lang="ru-RU" sz="2800" b="1" i="1" dirty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Журнал учета участников ЕГЭ, обратившихся к медицинскому работнику во время проведения экзамена</a:t>
            </a:r>
            <a:endParaRPr lang="ru-RU" sz="2800" b="1" i="1" dirty="0">
              <a:solidFill>
                <a:schemeClr val="bg1"/>
              </a:solidFill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1600200"/>
            <a:ext cx="9144000" cy="52578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28600" y="304800"/>
            <a:ext cx="8613775" cy="1066800"/>
          </a:xfrm>
          <a:prstGeom prst="rect">
            <a:avLst/>
          </a:prstGeom>
          <a:noFill/>
        </p:spPr>
        <p:txBody>
          <a:bodyPr lIns="52688" tIns="26344" rIns="52688" bIns="26344"/>
          <a:lstStyle/>
          <a:p>
            <a:pPr algn="ctr">
              <a:defRPr/>
            </a:pPr>
            <a:r>
              <a:rPr lang="ru-RU" sz="2800" b="1" i="1" dirty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Журнал учета участников ЕГЭ, обратившихся к медицинскому работнику во время проведения экзамена</a:t>
            </a:r>
            <a:endParaRPr lang="ru-RU" sz="2800" b="1" i="1" dirty="0">
              <a:solidFill>
                <a:schemeClr val="bg1"/>
              </a:solidFill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81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i="1" dirty="0">
                <a:solidFill>
                  <a:srgbClr val="002060"/>
                </a:solidFill>
              </a:rPr>
              <a:t>Организация входа участников в ППЭ</a:t>
            </a:r>
          </a:p>
        </p:txBody>
      </p:sp>
      <p:pic>
        <p:nvPicPr>
          <p:cNvPr id="5939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0188" y="2336800"/>
            <a:ext cx="3871912" cy="2768600"/>
          </a:xfrm>
        </p:spPr>
      </p:pic>
      <p:sp>
        <p:nvSpPr>
          <p:cNvPr id="59396" name="Прямоугольник 4"/>
          <p:cNvSpPr>
            <a:spLocks noChangeArrowheads="1"/>
          </p:cNvSpPr>
          <p:nvPr/>
        </p:nvSpPr>
        <p:spPr bwMode="auto">
          <a:xfrm>
            <a:off x="381000" y="990600"/>
            <a:ext cx="277971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600" b="1">
                <a:solidFill>
                  <a:srgbClr val="FF0000"/>
                </a:solidFill>
              </a:rPr>
              <a:t>С 9:00 в день экзамена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6725" y="1371600"/>
            <a:ext cx="8448675" cy="419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b="1" dirty="0">
                <a:solidFill>
                  <a:srgbClr val="006AB3"/>
                </a:solidFill>
              </a:rPr>
              <a:t>Паспортный контроль. Организаторы на входе в ППЭ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91000" y="3657600"/>
            <a:ext cx="4724400" cy="930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600" dirty="0">
                <a:solidFill>
                  <a:srgbClr val="006AB3"/>
                </a:solidFill>
              </a:rPr>
              <a:t>проверяют документ, удостоверяющий личность участника, наличие его в списке распределения</a:t>
            </a:r>
          </a:p>
        </p:txBody>
      </p:sp>
      <p:sp>
        <p:nvSpPr>
          <p:cNvPr id="59399" name="Прямоугольник 8"/>
          <p:cNvSpPr>
            <a:spLocks noChangeArrowheads="1"/>
          </p:cNvSpPr>
          <p:nvPr/>
        </p:nvSpPr>
        <p:spPr bwMode="auto">
          <a:xfrm>
            <a:off x="457200" y="4800600"/>
            <a:ext cx="845820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600" b="1">
                <a:solidFill>
                  <a:srgbClr val="0070C0"/>
                </a:solidFill>
              </a:rPr>
              <a:t>в случае отсутствия у обучающегося документа, его личность ПИСЬМЕННО подтверждает сопровождающий в форме ППЭ-20</a:t>
            </a:r>
          </a:p>
          <a:p>
            <a:pPr algn="ctr"/>
            <a:endParaRPr lang="ru-RU" sz="1600" b="1">
              <a:solidFill>
                <a:srgbClr val="FF0000"/>
              </a:solidFill>
            </a:endParaRPr>
          </a:p>
          <a:p>
            <a:pPr algn="ctr"/>
            <a:r>
              <a:rPr lang="ru-RU" sz="1600" b="1">
                <a:solidFill>
                  <a:srgbClr val="FF0000"/>
                </a:solidFill>
              </a:rPr>
              <a:t>в случае отсутствия документа у выпускника прошлых лет, он не допускается в ППЭ</a:t>
            </a:r>
          </a:p>
          <a:p>
            <a:pPr algn="ctr"/>
            <a:endParaRPr lang="ru-RU" sz="1600" b="1">
              <a:solidFill>
                <a:srgbClr val="FF0000"/>
              </a:solidFill>
            </a:endParaRPr>
          </a:p>
          <a:p>
            <a:pPr algn="ctr"/>
            <a:r>
              <a:rPr lang="ru-RU" sz="1600" b="1">
                <a:solidFill>
                  <a:srgbClr val="FF0000"/>
                </a:solidFill>
              </a:rPr>
              <a:t>Руководитель ППЭ в присутствии члена ГЭК составляет АКТ о недопуске в свободной форме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91000" y="1905000"/>
            <a:ext cx="4724400" cy="160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600" dirty="0">
                <a:solidFill>
                  <a:srgbClr val="006AB3"/>
                </a:solidFill>
              </a:rPr>
              <a:t>указывают участникам </a:t>
            </a:r>
          </a:p>
          <a:p>
            <a:pPr algn="ctr">
              <a:defRPr/>
            </a:pPr>
            <a:r>
              <a:rPr lang="ru-RU" sz="1600" dirty="0">
                <a:solidFill>
                  <a:srgbClr val="006AB3"/>
                </a:solidFill>
              </a:rPr>
              <a:t>на необходимость оставить личные вещи </a:t>
            </a:r>
          </a:p>
          <a:p>
            <a:pPr algn="ctr">
              <a:defRPr/>
            </a:pPr>
            <a:r>
              <a:rPr lang="ru-RU" sz="1600" dirty="0">
                <a:solidFill>
                  <a:srgbClr val="006AB3"/>
                </a:solidFill>
              </a:rPr>
              <a:t>(уведомление о регистрации на ЕГЭ, средства связи и иные запрещенные средства связи и материалы в специально выделенном в ППЭ месте для личных вещей участников)</a:t>
            </a:r>
          </a:p>
        </p:txBody>
      </p:sp>
      <p:sp>
        <p:nvSpPr>
          <p:cNvPr id="59401" name="Прямоугольник 4"/>
          <p:cNvSpPr>
            <a:spLocks noChangeArrowheads="1"/>
          </p:cNvSpPr>
          <p:nvPr/>
        </p:nvSpPr>
        <p:spPr bwMode="auto">
          <a:xfrm>
            <a:off x="533400" y="1981200"/>
            <a:ext cx="35052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600" b="1">
                <a:solidFill>
                  <a:srgbClr val="FF0000"/>
                </a:solidFill>
              </a:rPr>
              <a:t>Участники ЕГЭ согласно спискам распределения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8"/>
          <p:cNvSpPr txBox="1">
            <a:spLocks noChangeArrowheads="1"/>
          </p:cNvSpPr>
          <p:nvPr/>
        </p:nvSpPr>
        <p:spPr bwMode="auto">
          <a:xfrm>
            <a:off x="457200" y="1508125"/>
            <a:ext cx="8382000" cy="3541713"/>
          </a:xfrm>
          <a:prstGeom prst="rect">
            <a:avLst/>
          </a:prstGeom>
          <a:solidFill>
            <a:schemeClr val="bg1"/>
          </a:solidFill>
          <a:ln w="9360">
            <a:solidFill>
              <a:srgbClr val="CC6600"/>
            </a:solidFill>
            <a:miter lim="800000"/>
            <a:headEnd/>
            <a:tailEnd/>
          </a:ln>
        </p:spPr>
        <p:txBody>
          <a:bodyPr lIns="90000" tIns="108000" rIns="90000" bIns="1080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>
                <a:solidFill>
                  <a:srgbClr val="000000"/>
                </a:solidFill>
              </a:rPr>
              <a:t> </a:t>
            </a:r>
            <a:r>
              <a:rPr lang="ru-RU" sz="2400">
                <a:solidFill>
                  <a:srgbClr val="000000"/>
                </a:solidFill>
              </a:rPr>
              <a:t>При себе участник может иметь: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000000"/>
              </a:solidFill>
            </a:endParaRPr>
          </a:p>
          <a:p>
            <a:pPr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документ, удостоверяющий личность;</a:t>
            </a:r>
          </a:p>
          <a:p>
            <a:pPr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000000"/>
              </a:solidFill>
            </a:endParaRPr>
          </a:p>
          <a:p>
            <a:pPr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ручку с чернилами черного цвета;</a:t>
            </a:r>
          </a:p>
          <a:p>
            <a:pPr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000000"/>
              </a:solidFill>
            </a:endParaRPr>
          </a:p>
          <a:p>
            <a:pPr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средства обучения и воспитания;</a:t>
            </a:r>
          </a:p>
          <a:p>
            <a:pPr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- лекарственные средства и питание</a:t>
            </a:r>
            <a:r>
              <a:rPr lang="ru-RU">
                <a:solidFill>
                  <a:srgbClr val="000000"/>
                </a:solidFill>
              </a:rPr>
              <a:t>  </a:t>
            </a:r>
            <a:r>
              <a:rPr lang="ru-RU" sz="2400">
                <a:solidFill>
                  <a:srgbClr val="000000"/>
                </a:solidFill>
              </a:rPr>
              <a:t>(при необходимости)</a:t>
            </a:r>
            <a:r>
              <a:rPr lang="ru-RU">
                <a:solidFill>
                  <a:srgbClr val="000000"/>
                </a:solidFill>
              </a:rPr>
              <a:t>                 </a:t>
            </a:r>
          </a:p>
        </p:txBody>
      </p:sp>
      <p:sp>
        <p:nvSpPr>
          <p:cNvPr id="60419" name="Прямоугольник 6"/>
          <p:cNvSpPr>
            <a:spLocks noChangeArrowheads="1"/>
          </p:cNvSpPr>
          <p:nvPr/>
        </p:nvSpPr>
        <p:spPr bwMode="auto">
          <a:xfrm>
            <a:off x="2743200" y="609600"/>
            <a:ext cx="252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2060"/>
                </a:solidFill>
                <a:cs typeface="Times New Roman" pitchFamily="18" charset="0"/>
              </a:rPr>
              <a:t>Допуск в ППЭ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82000" cy="762000"/>
          </a:xfrm>
        </p:spPr>
        <p:txBody>
          <a:bodyPr/>
          <a:lstStyle/>
          <a:p>
            <a:r>
              <a:rPr lang="ru-RU" sz="2800" i="1" smtClean="0">
                <a:solidFill>
                  <a:srgbClr val="002060"/>
                </a:solidFill>
              </a:rPr>
              <a:t>Разрешенные дополнительные устройства для всех участников ЕГЭ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663" y="1344613"/>
            <a:ext cx="8229600" cy="4525962"/>
          </a:xfrm>
        </p:spPr>
        <p:txBody>
          <a:bodyPr>
            <a:normAutofit fontScale="62500" lnSpcReduction="20000"/>
          </a:bodyPr>
          <a:lstStyle/>
          <a:p>
            <a:pPr marL="0" indent="0">
              <a:buFontTx/>
              <a:buNone/>
              <a:defRPr/>
            </a:pPr>
            <a:r>
              <a:rPr lang="ru-RU" dirty="0" smtClean="0">
                <a:solidFill>
                  <a:srgbClr val="006AB3"/>
                </a:solidFill>
              </a:rPr>
              <a:t>Математика: </a:t>
            </a:r>
            <a:endParaRPr lang="ru-RU" dirty="0">
              <a:solidFill>
                <a:srgbClr val="006AB3"/>
              </a:solidFill>
            </a:endParaRPr>
          </a:p>
          <a:p>
            <a:pPr>
              <a:defRPr/>
            </a:pPr>
            <a:r>
              <a:rPr lang="ru-RU" dirty="0">
                <a:solidFill>
                  <a:srgbClr val="006AB3"/>
                </a:solidFill>
              </a:rPr>
              <a:t>линейка</a:t>
            </a:r>
          </a:p>
          <a:p>
            <a:pPr marL="0" indent="0">
              <a:buFontTx/>
              <a:buNone/>
              <a:defRPr/>
            </a:pPr>
            <a:endParaRPr lang="ru-RU" dirty="0">
              <a:solidFill>
                <a:srgbClr val="006AB3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ru-RU" dirty="0" smtClean="0">
                <a:solidFill>
                  <a:srgbClr val="006AB3"/>
                </a:solidFill>
              </a:rPr>
              <a:t>Физика:</a:t>
            </a:r>
            <a:endParaRPr lang="ru-RU" dirty="0">
              <a:solidFill>
                <a:srgbClr val="006AB3"/>
              </a:solidFill>
            </a:endParaRPr>
          </a:p>
          <a:p>
            <a:pPr>
              <a:defRPr/>
            </a:pPr>
            <a:r>
              <a:rPr lang="ru-RU" dirty="0">
                <a:solidFill>
                  <a:srgbClr val="006AB3"/>
                </a:solidFill>
              </a:rPr>
              <a:t>линейка </a:t>
            </a:r>
          </a:p>
          <a:p>
            <a:pPr>
              <a:defRPr/>
            </a:pPr>
            <a:r>
              <a:rPr lang="ru-RU" dirty="0">
                <a:solidFill>
                  <a:srgbClr val="006AB3"/>
                </a:solidFill>
              </a:rPr>
              <a:t>непрограммируемый </a:t>
            </a:r>
            <a:r>
              <a:rPr lang="ru-RU" dirty="0" smtClean="0">
                <a:solidFill>
                  <a:srgbClr val="006AB3"/>
                </a:solidFill>
              </a:rPr>
              <a:t>калькулятор</a:t>
            </a:r>
          </a:p>
          <a:p>
            <a:pPr marL="0" indent="0">
              <a:buFontTx/>
              <a:buNone/>
              <a:defRPr/>
            </a:pPr>
            <a:endParaRPr lang="ru-RU" dirty="0" smtClean="0">
              <a:solidFill>
                <a:srgbClr val="006AB3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ru-RU" dirty="0" smtClean="0">
                <a:solidFill>
                  <a:srgbClr val="006AB3"/>
                </a:solidFill>
              </a:rPr>
              <a:t>Химия:</a:t>
            </a:r>
            <a:endParaRPr lang="ru-RU" dirty="0">
              <a:solidFill>
                <a:srgbClr val="006AB3"/>
              </a:solidFill>
            </a:endParaRPr>
          </a:p>
          <a:p>
            <a:pPr>
              <a:defRPr/>
            </a:pPr>
            <a:r>
              <a:rPr lang="ru-RU" dirty="0">
                <a:solidFill>
                  <a:srgbClr val="006AB3"/>
                </a:solidFill>
              </a:rPr>
              <a:t>непрограммируемый калькулятор</a:t>
            </a:r>
          </a:p>
          <a:p>
            <a:pPr marL="0" indent="0">
              <a:buFontTx/>
              <a:buNone/>
              <a:defRPr/>
            </a:pPr>
            <a:endParaRPr lang="ru-RU" dirty="0" smtClean="0">
              <a:solidFill>
                <a:srgbClr val="006AB3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ru-RU" dirty="0" smtClean="0">
                <a:solidFill>
                  <a:srgbClr val="006AB3"/>
                </a:solidFill>
              </a:rPr>
              <a:t>География</a:t>
            </a:r>
            <a:r>
              <a:rPr lang="ru-RU" dirty="0">
                <a:solidFill>
                  <a:srgbClr val="006AB3"/>
                </a:solidFill>
              </a:rPr>
              <a:t>:</a:t>
            </a:r>
          </a:p>
          <a:p>
            <a:pPr>
              <a:defRPr/>
            </a:pPr>
            <a:r>
              <a:rPr lang="ru-RU" dirty="0">
                <a:solidFill>
                  <a:srgbClr val="006AB3"/>
                </a:solidFill>
              </a:rPr>
              <a:t>линейка </a:t>
            </a:r>
          </a:p>
          <a:p>
            <a:pPr>
              <a:defRPr/>
            </a:pPr>
            <a:r>
              <a:rPr lang="ru-RU" dirty="0">
                <a:solidFill>
                  <a:srgbClr val="006AB3"/>
                </a:solidFill>
              </a:rPr>
              <a:t>транспортир</a:t>
            </a:r>
          </a:p>
          <a:p>
            <a:pPr>
              <a:defRPr/>
            </a:pPr>
            <a:r>
              <a:rPr lang="ru-RU" dirty="0">
                <a:solidFill>
                  <a:srgbClr val="006AB3"/>
                </a:solidFill>
              </a:rPr>
              <a:t>непрограммируемый калькулятор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9763" y="5870575"/>
            <a:ext cx="5691187" cy="827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FF0000"/>
                </a:solidFill>
              </a:rPr>
              <a:t>Приказ об утверждении единого расписания и информация по спецификации учебного предмета</a:t>
            </a:r>
          </a:p>
        </p:txBody>
      </p:sp>
      <p:pic>
        <p:nvPicPr>
          <p:cNvPr id="6144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6038" y="1403350"/>
            <a:ext cx="10795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0225" y="1895475"/>
            <a:ext cx="126682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2" descr="http://optovik.kg/catalogGallery/transportit329615494447.png"/>
          <p:cNvPicPr>
            <a:picLocks noChangeAspect="1" noChangeArrowheads="1"/>
          </p:cNvPicPr>
          <p:nvPr/>
        </p:nvPicPr>
        <p:blipFill>
          <a:blip r:embed="rId4"/>
          <a:srcRect l="14627" t="15005" r="298" b="-82"/>
          <a:stretch>
            <a:fillRect/>
          </a:stretch>
        </p:blipFill>
        <p:spPr bwMode="auto">
          <a:xfrm>
            <a:off x="4332288" y="4387850"/>
            <a:ext cx="8445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Рисунок 7"/>
          <p:cNvPicPr>
            <a:picLocks noChangeAspect="1"/>
          </p:cNvPicPr>
          <p:nvPr/>
        </p:nvPicPr>
        <p:blipFill>
          <a:blip r:embed="rId2"/>
          <a:srcRect l="9407" t="7925" r="6635" b="8398"/>
          <a:stretch>
            <a:fillRect/>
          </a:stretch>
        </p:blipFill>
        <p:spPr bwMode="auto">
          <a:xfrm>
            <a:off x="2798763" y="4241800"/>
            <a:ext cx="9064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9" name="Рисунок 8"/>
          <p:cNvPicPr>
            <a:picLocks noChangeAspect="1"/>
          </p:cNvPicPr>
          <p:nvPr/>
        </p:nvPicPr>
        <p:blipFill>
          <a:blip r:embed="rId3"/>
          <a:srcRect l="3534" b="11896"/>
          <a:stretch>
            <a:fillRect/>
          </a:stretch>
        </p:blipFill>
        <p:spPr bwMode="auto">
          <a:xfrm>
            <a:off x="5656263" y="4259263"/>
            <a:ext cx="1220787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3962400" y="533400"/>
            <a:ext cx="4953000" cy="457200"/>
          </a:xfrm>
        </p:spPr>
        <p:txBody>
          <a:bodyPr/>
          <a:lstStyle/>
          <a:p>
            <a:r>
              <a:rPr lang="ru-RU" sz="2800" i="1" smtClean="0">
                <a:solidFill>
                  <a:srgbClr val="002060"/>
                </a:solidFill>
              </a:rPr>
              <a:t>Организация входа в ППЭ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62400" y="1066800"/>
            <a:ext cx="5181600" cy="27432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6AB3"/>
                </a:solidFill>
              </a:rPr>
              <a:t>Организаторы ППЭ с использованием металлоискателей проверяют наличие </a:t>
            </a:r>
            <a:br>
              <a:rPr lang="ru-RU" sz="1600" b="1" dirty="0">
                <a:solidFill>
                  <a:srgbClr val="006AB3"/>
                </a:solidFill>
              </a:rPr>
            </a:br>
            <a:r>
              <a:rPr lang="ru-RU" sz="1600" b="1" dirty="0">
                <a:solidFill>
                  <a:srgbClr val="006AB3"/>
                </a:solidFill>
              </a:rPr>
              <a:t>у участников ЕГЭ запрещенных средств</a:t>
            </a:r>
            <a:br>
              <a:rPr lang="ru-RU" sz="1600" b="1" dirty="0">
                <a:solidFill>
                  <a:srgbClr val="006AB3"/>
                </a:solidFill>
              </a:rPr>
            </a:br>
            <a:endParaRPr lang="ru-RU" sz="1600" b="1" dirty="0">
              <a:solidFill>
                <a:srgbClr val="006AB3"/>
              </a:solidFill>
            </a:endParaRPr>
          </a:p>
          <a:p>
            <a:pPr algn="ctr">
              <a:spcAft>
                <a:spcPts val="1729"/>
              </a:spcAft>
              <a:defRPr/>
            </a:pPr>
            <a:r>
              <a:rPr lang="ru-RU" sz="1600" b="1" dirty="0">
                <a:solidFill>
                  <a:srgbClr val="006AB3"/>
                </a:solidFill>
              </a:rPr>
              <a:t>При появлении сигнала металлоискателя организатор предлагают участнику ЕГЭ показать предмет, вызывающий сигнал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67400" y="4648200"/>
            <a:ext cx="3276600" cy="22098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6AB3"/>
                </a:solidFill>
              </a:rPr>
              <a:t>По медицинским показаниям при предъявлении медицинской справки участник ЕГЭ может быть освобожден от проверки с использованием металлоискателей</a:t>
            </a:r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457200" y="1219200"/>
            <a:ext cx="2438400" cy="25908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2819400" y="533400"/>
            <a:ext cx="1143000" cy="2619375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2" name="Прямоугольник 11"/>
          <p:cNvSpPr/>
          <p:nvPr/>
        </p:nvSpPr>
        <p:spPr>
          <a:xfrm>
            <a:off x="1143000" y="3810000"/>
            <a:ext cx="4724400" cy="2243138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6AB3"/>
                </a:solidFill>
              </a:rPr>
              <a:t>Повторно разъясняют участнику, что в соответствии с п.45 Порядка в день проведения экзамена запрещается </a:t>
            </a:r>
            <a:r>
              <a:rPr lang="ru-RU" sz="1600" b="1" dirty="0">
                <a:solidFill>
                  <a:srgbClr val="C00000"/>
                </a:solidFill>
              </a:rPr>
              <a:t>иметь при себе средства связи, электронно-вычислительную технику, фото, аудио и видеоаппаратуру, справочные материалы, письменные заметки и иные средства хранения и передачи информации</a:t>
            </a:r>
          </a:p>
        </p:txBody>
      </p:sp>
      <p:pic>
        <p:nvPicPr>
          <p:cNvPr id="62472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00"/>
            <a:ext cx="11239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44" name="Group 72"/>
          <p:cNvGraphicFramePr>
            <a:graphicFrameLocks noGrp="1"/>
          </p:cNvGraphicFramePr>
          <p:nvPr/>
        </p:nvGraphicFramePr>
        <p:xfrm>
          <a:off x="457200" y="1295400"/>
          <a:ext cx="8534400" cy="5143504"/>
        </p:xfrm>
        <a:graphic>
          <a:graphicData uri="http://schemas.openxmlformats.org/drawingml/2006/table">
            <a:tbl>
              <a:tblPr/>
              <a:tblGrid>
                <a:gridCol w="884280"/>
                <a:gridCol w="2325561"/>
                <a:gridCol w="2676441"/>
                <a:gridCol w="1590759"/>
                <a:gridCol w="1057359"/>
              </a:tblGrid>
              <a:tr h="3686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 (полностью)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работы, должность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инструктажа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Подпись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6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2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2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9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2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2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2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2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56" name="Rectangle 4"/>
          <p:cNvSpPr>
            <a:spLocks noChangeArrowheads="1"/>
          </p:cNvSpPr>
          <p:nvPr/>
        </p:nvSpPr>
        <p:spPr bwMode="auto">
          <a:xfrm>
            <a:off x="0" y="685800"/>
            <a:ext cx="929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chemeClr val="bg1"/>
                </a:solidFill>
              </a:rPr>
              <a:t> </a:t>
            </a:r>
            <a:r>
              <a:rPr lang="ru-RU" sz="2800" b="1" i="1">
                <a:solidFill>
                  <a:srgbClr val="002060"/>
                </a:solidFill>
              </a:rPr>
              <a:t>Инструктаж по порядку и процедуре проведения ЕГЭ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219200" y="1447800"/>
            <a:ext cx="7610475" cy="2249488"/>
          </a:xfrm>
          <a:prstGeom prst="rect">
            <a:avLst/>
          </a:prstGeom>
          <a:solidFill>
            <a:schemeClr val="bg1"/>
          </a:soli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>
                <a:solidFill>
                  <a:srgbClr val="000000"/>
                </a:solidFill>
                <a:cs typeface="Times New Roman" pitchFamily="18" charset="0"/>
              </a:rPr>
              <a:t>В случае </a:t>
            </a:r>
            <a:r>
              <a:rPr lang="ru-RU" sz="2800" b="1">
                <a:solidFill>
                  <a:srgbClr val="000000"/>
                </a:solidFill>
                <a:cs typeface="Times New Roman" pitchFamily="18" charset="0"/>
              </a:rPr>
              <a:t>отказа</a:t>
            </a:r>
            <a:r>
              <a:rPr lang="ru-RU" sz="2800">
                <a:solidFill>
                  <a:srgbClr val="000000"/>
                </a:solidFill>
                <a:cs typeface="Times New Roman" pitchFamily="18" charset="0"/>
              </a:rPr>
              <a:t> обучающегося от сдачи запрещенного средства:</a:t>
            </a:r>
          </a:p>
          <a:p>
            <a:pPr algn="just">
              <a:buFont typeface="Times New Roman" pitchFamily="18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>
                <a:solidFill>
                  <a:srgbClr val="000000"/>
                </a:solidFill>
                <a:cs typeface="Times New Roman" pitchFamily="18" charset="0"/>
              </a:rPr>
              <a:t> он не допускается в ППЭ;</a:t>
            </a:r>
          </a:p>
          <a:p>
            <a:pPr algn="just">
              <a:buFont typeface="Times New Roman" pitchFamily="18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>
                <a:solidFill>
                  <a:srgbClr val="000000"/>
                </a:solidFill>
                <a:cs typeface="Times New Roman" pitchFamily="18" charset="0"/>
              </a:rPr>
              <a:t> составляется акт о недопуске указанного участника в ППЭ в произвольной форме</a:t>
            </a:r>
          </a:p>
        </p:txBody>
      </p:sp>
      <p:pic>
        <p:nvPicPr>
          <p:cNvPr id="6349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57400"/>
            <a:ext cx="642938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3492" name="Прямоугольник 6"/>
          <p:cNvSpPr>
            <a:spLocks noChangeArrowheads="1"/>
          </p:cNvSpPr>
          <p:nvPr/>
        </p:nvSpPr>
        <p:spPr bwMode="auto">
          <a:xfrm>
            <a:off x="2743200" y="609600"/>
            <a:ext cx="252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2060"/>
                </a:solidFill>
                <a:cs typeface="Times New Roman" pitchFamily="18" charset="0"/>
              </a:rPr>
              <a:t>Допуск в ППЭ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68313" y="1341438"/>
            <a:ext cx="8470900" cy="460375"/>
          </a:xfrm>
          <a:prstGeom prst="rect">
            <a:avLst/>
          </a:prstGeom>
          <a:solidFill>
            <a:schemeClr val="bg1"/>
          </a:soli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Пронос обучающимся лекарственного средства в ППЭ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57200" y="1989138"/>
            <a:ext cx="8534400" cy="2373312"/>
          </a:xfrm>
          <a:prstGeom prst="rect">
            <a:avLst/>
          </a:prstGeom>
          <a:solidFill>
            <a:schemeClr val="bg1"/>
          </a:soli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108000" rIns="90000" bIns="10800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>
                <a:solidFill>
                  <a:srgbClr val="000000"/>
                </a:solidFill>
              </a:rPr>
              <a:t>Обучающийся должен предъявить медицинскую справку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>
                <a:solidFill>
                  <a:srgbClr val="000000"/>
                </a:solidFill>
              </a:rPr>
              <a:t>На справке должны стоять:</a:t>
            </a:r>
          </a:p>
          <a:p>
            <a:pPr algn="just">
              <a:buFont typeface="Times New Roman" pitchFamily="18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>
                <a:solidFill>
                  <a:srgbClr val="000000"/>
                </a:solidFill>
              </a:rPr>
              <a:t> штамп и печать медицинской организации</a:t>
            </a:r>
          </a:p>
          <a:p>
            <a:pPr algn="just">
              <a:buFont typeface="Times New Roman" pitchFamily="18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>
                <a:solidFill>
                  <a:srgbClr val="000000"/>
                </a:solidFill>
              </a:rPr>
              <a:t> подпись и печать врача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57200" y="4508500"/>
            <a:ext cx="8534400" cy="1941513"/>
          </a:xfrm>
          <a:prstGeom prst="rect">
            <a:avLst/>
          </a:prstGeom>
          <a:solidFill>
            <a:schemeClr val="bg1"/>
          </a:soli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108000" rIns="90000" bIns="10800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>
                <a:solidFill>
                  <a:srgbClr val="000000"/>
                </a:solidFill>
              </a:rPr>
              <a:t>Организатор вне аудитории - дежурный на входе должен пригласить медицинского работника, который подтвердит, что проносимое лекарственное средство соответствует назначению врача</a:t>
            </a:r>
          </a:p>
        </p:txBody>
      </p:sp>
      <p:sp>
        <p:nvSpPr>
          <p:cNvPr id="64517" name="Прямоугольник 6"/>
          <p:cNvSpPr>
            <a:spLocks noChangeArrowheads="1"/>
          </p:cNvSpPr>
          <p:nvPr/>
        </p:nvSpPr>
        <p:spPr bwMode="auto">
          <a:xfrm>
            <a:off x="2743200" y="609600"/>
            <a:ext cx="252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2060"/>
                </a:solidFill>
                <a:cs typeface="Times New Roman" pitchFamily="18" charset="0"/>
              </a:rPr>
              <a:t>Допуск в ППЭ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90538" y="1628775"/>
            <a:ext cx="8653462" cy="1817688"/>
          </a:xfrm>
          <a:prstGeom prst="rect">
            <a:avLst/>
          </a:prstGeom>
          <a:solidFill>
            <a:schemeClr val="bg1"/>
          </a:soli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>
                <a:solidFill>
                  <a:srgbClr val="000000"/>
                </a:solidFill>
                <a:cs typeface="Times New Roman" pitchFamily="18" charset="0"/>
              </a:rPr>
              <a:t>В случае </a:t>
            </a:r>
            <a:r>
              <a:rPr lang="ru-RU" sz="2800" b="1" dirty="0">
                <a:solidFill>
                  <a:srgbClr val="000000"/>
                </a:solidFill>
                <a:cs typeface="Times New Roman" pitchFamily="18" charset="0"/>
              </a:rPr>
              <a:t>опоздания</a:t>
            </a:r>
            <a:r>
              <a:rPr lang="ru-RU" sz="2800" dirty="0">
                <a:solidFill>
                  <a:srgbClr val="000000"/>
                </a:solidFill>
                <a:cs typeface="Times New Roman" pitchFamily="18" charset="0"/>
              </a:rPr>
              <a:t> обучающегося на экзамен:</a:t>
            </a:r>
          </a:p>
          <a:p>
            <a:pPr algn="just">
              <a:buFont typeface="Times New Roman" pitchFamily="18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>
                <a:solidFill>
                  <a:srgbClr val="000000"/>
                </a:solidFill>
                <a:cs typeface="Times New Roman" pitchFamily="18" charset="0"/>
              </a:rPr>
              <a:t> он допускается в ППЭ (время и окончание экзамена не продлевается)</a:t>
            </a:r>
          </a:p>
          <a:p>
            <a:pPr algn="just">
              <a:buFont typeface="Times New Roman" pitchFamily="18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>
                <a:solidFill>
                  <a:srgbClr val="000000"/>
                </a:solidFill>
                <a:cs typeface="Times New Roman" pitchFamily="18" charset="0"/>
              </a:rPr>
              <a:t> составляется акт об опоздании в произвольной форме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98475" y="3933825"/>
            <a:ext cx="8645525" cy="2227263"/>
          </a:xfrm>
          <a:prstGeom prst="rect">
            <a:avLst/>
          </a:prstGeom>
          <a:solidFill>
            <a:schemeClr val="bg1"/>
          </a:soli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>
                <a:solidFill>
                  <a:srgbClr val="000000"/>
                </a:solidFill>
              </a:rPr>
              <a:t>В случае </a:t>
            </a:r>
            <a:r>
              <a:rPr lang="ru-RU" sz="2800" b="1">
                <a:solidFill>
                  <a:srgbClr val="000000"/>
                </a:solidFill>
              </a:rPr>
              <a:t>неявки всех распределенных в ППЭ </a:t>
            </a:r>
            <a:r>
              <a:rPr lang="ru-RU" sz="2800">
                <a:solidFill>
                  <a:srgbClr val="000000"/>
                </a:solidFill>
              </a:rPr>
              <a:t>обучающихся </a:t>
            </a:r>
            <a:r>
              <a:rPr lang="ru-RU" sz="2800" b="1">
                <a:solidFill>
                  <a:srgbClr val="000000"/>
                </a:solidFill>
              </a:rPr>
              <a:t>более</a:t>
            </a:r>
            <a:r>
              <a:rPr lang="ru-RU" sz="2800">
                <a:solidFill>
                  <a:srgbClr val="000000"/>
                </a:solidFill>
              </a:rPr>
              <a:t> чем на </a:t>
            </a:r>
            <a:r>
              <a:rPr lang="ru-RU" sz="2800" b="1">
                <a:solidFill>
                  <a:srgbClr val="000000"/>
                </a:solidFill>
              </a:rPr>
              <a:t>2 часа</a:t>
            </a:r>
            <a:r>
              <a:rPr lang="ru-RU" sz="2800">
                <a:solidFill>
                  <a:srgbClr val="000000"/>
                </a:solidFill>
              </a:rPr>
              <a:t> – принимается решение (по согласованию с ГЭК) о завершении экзамена в данном ППЭ с оформлением соответствующих форм</a:t>
            </a:r>
          </a:p>
        </p:txBody>
      </p:sp>
      <p:sp>
        <p:nvSpPr>
          <p:cNvPr id="65540" name="Прямоугольник 6"/>
          <p:cNvSpPr>
            <a:spLocks noChangeArrowheads="1"/>
          </p:cNvSpPr>
          <p:nvPr/>
        </p:nvSpPr>
        <p:spPr bwMode="auto">
          <a:xfrm>
            <a:off x="2743200" y="609600"/>
            <a:ext cx="252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2060"/>
                </a:solidFill>
                <a:cs typeface="Times New Roman" pitchFamily="18" charset="0"/>
              </a:rPr>
              <a:t>Допуск в ППЭ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457200"/>
          </a:xfrm>
        </p:spPr>
        <p:txBody>
          <a:bodyPr/>
          <a:lstStyle/>
          <a:p>
            <a:r>
              <a:rPr lang="ru-RU" sz="2800" i="1" smtClean="0">
                <a:solidFill>
                  <a:srgbClr val="002060"/>
                </a:solidFill>
              </a:rPr>
              <a:t>Организация передвижения по ППЭ</a:t>
            </a:r>
          </a:p>
        </p:txBody>
      </p:sp>
      <p:pic>
        <p:nvPicPr>
          <p:cNvPr id="66563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68813" y="1793875"/>
            <a:ext cx="4549775" cy="3425825"/>
          </a:xfrm>
        </p:spPr>
      </p:pic>
      <p:sp>
        <p:nvSpPr>
          <p:cNvPr id="4" name="Прямоугольник 3"/>
          <p:cNvSpPr/>
          <p:nvPr/>
        </p:nvSpPr>
        <p:spPr>
          <a:xfrm>
            <a:off x="533400" y="1066800"/>
            <a:ext cx="3935413" cy="47244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marL="263439" indent="-263439">
              <a:defRPr/>
            </a:pPr>
            <a:r>
              <a:rPr lang="ru-RU" sz="1800" dirty="0">
                <a:solidFill>
                  <a:schemeClr val="tx1"/>
                </a:solidFill>
              </a:rPr>
              <a:t>Организаторы вне аудитории помогают участникам ЕГЭ:</a:t>
            </a:r>
          </a:p>
          <a:p>
            <a:pPr marL="263439" indent="-263439"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chemeClr val="tx1"/>
                </a:solidFill>
              </a:rPr>
              <a:t>ориентироваться в помещениях ППЭ</a:t>
            </a:r>
          </a:p>
          <a:p>
            <a:pPr marL="263439" indent="-263439">
              <a:buFont typeface="Arial" panose="020B0604020202020204" pitchFamily="34" charset="0"/>
              <a:buChar char="•"/>
              <a:defRPr/>
            </a:pPr>
            <a:endParaRPr lang="ru-RU" sz="1800" dirty="0">
              <a:solidFill>
                <a:schemeClr val="tx1"/>
              </a:solidFill>
            </a:endParaRPr>
          </a:p>
          <a:p>
            <a:pPr marL="263439" indent="-263439"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chemeClr val="tx1"/>
                </a:solidFill>
              </a:rPr>
              <a:t>указывают местонахождение нужной аудитории</a:t>
            </a:r>
          </a:p>
          <a:p>
            <a:pPr marL="263439" indent="-263439">
              <a:buFont typeface="Arial" panose="020B0604020202020204" pitchFamily="34" charset="0"/>
              <a:buChar char="•"/>
              <a:defRPr/>
            </a:pPr>
            <a:endParaRPr lang="ru-RU" sz="1800" dirty="0">
              <a:solidFill>
                <a:schemeClr val="tx1"/>
              </a:solidFill>
            </a:endParaRPr>
          </a:p>
          <a:p>
            <a:pPr marL="263439" indent="-263439"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chemeClr val="tx1"/>
                </a:solidFill>
              </a:rPr>
              <a:t>осуществляют контроль за перемещением по ППЭ лиц, имеющих право присутствовать в ППЭ в день проведения экзамена</a:t>
            </a:r>
          </a:p>
          <a:p>
            <a:pPr marL="263439" indent="-263439">
              <a:buFont typeface="Arial" panose="020B0604020202020204" pitchFamily="34" charset="0"/>
              <a:buChar char="•"/>
              <a:defRPr/>
            </a:pPr>
            <a:endParaRPr lang="ru-RU" sz="1800" dirty="0">
              <a:solidFill>
                <a:schemeClr val="tx1"/>
              </a:solidFill>
            </a:endParaRPr>
          </a:p>
          <a:p>
            <a:pPr marL="263439" indent="-263439"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chemeClr val="tx1"/>
                </a:solidFill>
              </a:rPr>
              <a:t>Организаторы вне аудитории по форме      ППЭ-06-01 «Список участников ГИА образовательной организации»</a:t>
            </a:r>
          </a:p>
        </p:txBody>
      </p:sp>
      <p:sp>
        <p:nvSpPr>
          <p:cNvPr id="66565" name="Прямоугольник 2"/>
          <p:cNvSpPr>
            <a:spLocks noChangeArrowheads="1"/>
          </p:cNvSpPr>
          <p:nvPr/>
        </p:nvSpPr>
        <p:spPr bwMode="auto">
          <a:xfrm>
            <a:off x="874713" y="5791200"/>
            <a:ext cx="741997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2100" b="1" i="1">
                <a:solidFill>
                  <a:srgbClr val="FF0000"/>
                </a:solidFill>
              </a:rPr>
              <a:t>Организаторы в аудитории по форме ППЭ-05-01 </a:t>
            </a:r>
          </a:p>
          <a:p>
            <a:pPr algn="ctr"/>
            <a:r>
              <a:rPr lang="ru-RU" sz="2100" b="1" i="1">
                <a:solidFill>
                  <a:srgbClr val="FF0000"/>
                </a:solidFill>
              </a:rPr>
              <a:t>«Список участников ГИА в аудитории ППЭ»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991600" cy="457200"/>
          </a:xfrm>
        </p:spPr>
        <p:txBody>
          <a:bodyPr/>
          <a:lstStyle/>
          <a:p>
            <a:r>
              <a:rPr lang="ru-RU" sz="2800" i="1" smtClean="0">
                <a:solidFill>
                  <a:srgbClr val="002060"/>
                </a:solidFill>
              </a:rPr>
              <a:t>Выдача ЭМ в аудитории ППЭ руководителем ППЭ в штабе ППЭ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09825"/>
            <a:ext cx="8229600" cy="4157663"/>
          </a:xfrm>
        </p:spPr>
        <p:txBody>
          <a:bodyPr>
            <a:normAutofit lnSpcReduction="10000"/>
          </a:bodyPr>
          <a:lstStyle/>
          <a:p>
            <a:pPr marL="0" indent="0" algn="ctr">
              <a:buFontTx/>
              <a:buNone/>
              <a:defRPr/>
            </a:pPr>
            <a:r>
              <a:rPr lang="ru-RU" sz="1600" dirty="0"/>
              <a:t>Ответственный организатор в аудитории получает в Штабе от руководителя ППЭ</a:t>
            </a:r>
          </a:p>
          <a:p>
            <a:pPr marL="0" indent="0" algn="ctr">
              <a:buFontTx/>
              <a:buNone/>
              <a:defRPr/>
            </a:pPr>
            <a:r>
              <a:rPr lang="ru-RU" sz="1800" dirty="0">
                <a:solidFill>
                  <a:srgbClr val="FF0000"/>
                </a:solidFill>
              </a:rPr>
              <a:t>комплекты ЭМ на аудиторию (расписываются в форме ППЭ-14-02</a:t>
            </a:r>
            <a:r>
              <a:rPr lang="ru-RU" sz="1800" dirty="0" smtClean="0">
                <a:solidFill>
                  <a:srgbClr val="FF0000"/>
                </a:solidFill>
              </a:rPr>
              <a:t>)</a:t>
            </a:r>
            <a:endParaRPr lang="ru-RU" sz="1800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1800" dirty="0"/>
          </a:p>
          <a:p>
            <a:pPr marL="0" indent="0">
              <a:buFontTx/>
              <a:buNone/>
              <a:defRPr/>
            </a:pPr>
            <a:r>
              <a:rPr lang="ru-RU" sz="1600" dirty="0"/>
              <a:t>доставочные </a:t>
            </a:r>
            <a:r>
              <a:rPr lang="ru-RU" sz="1600" dirty="0" smtClean="0"/>
              <a:t>пакеты:</a:t>
            </a:r>
          </a:p>
          <a:p>
            <a:pPr marL="0" indent="0">
              <a:buFontTx/>
              <a:buNone/>
              <a:defRPr/>
            </a:pPr>
            <a:endParaRPr lang="ru-RU" sz="1600" dirty="0" smtClean="0"/>
          </a:p>
          <a:p>
            <a:pPr marL="0" indent="0">
              <a:buFontTx/>
              <a:buNone/>
              <a:defRPr/>
            </a:pPr>
            <a:endParaRPr lang="ru-RU" sz="1600" dirty="0"/>
          </a:p>
          <a:p>
            <a:pPr marL="0" indent="0">
              <a:buFontTx/>
              <a:buNone/>
              <a:defRPr/>
            </a:pPr>
            <a:endParaRPr lang="ru-RU" sz="1600" dirty="0" smtClean="0"/>
          </a:p>
          <a:p>
            <a:pPr marL="0" indent="0">
              <a:buFontTx/>
              <a:buNone/>
              <a:defRPr/>
            </a:pPr>
            <a:endParaRPr lang="ru-RU" sz="1600" dirty="0"/>
          </a:p>
          <a:p>
            <a:pPr marL="0" indent="0">
              <a:buFontTx/>
              <a:buNone/>
              <a:defRPr/>
            </a:pPr>
            <a:endParaRPr lang="ru-RU" sz="1600" dirty="0" smtClean="0"/>
          </a:p>
          <a:p>
            <a:pPr marL="0" indent="0">
              <a:buFontTx/>
              <a:buNone/>
              <a:defRPr/>
            </a:pPr>
            <a:endParaRPr lang="ru-RU" sz="1600" dirty="0"/>
          </a:p>
          <a:p>
            <a:pPr marL="0" indent="0">
              <a:buFontTx/>
              <a:buNone/>
              <a:defRPr/>
            </a:pPr>
            <a:endParaRPr lang="ru-RU" sz="1600" dirty="0" smtClean="0"/>
          </a:p>
          <a:p>
            <a:pPr marL="0" indent="0">
              <a:buFontTx/>
              <a:buNone/>
              <a:defRPr/>
            </a:pPr>
            <a:r>
              <a:rPr lang="ru-RU" sz="1600" dirty="0" smtClean="0"/>
              <a:t>дополнительные </a:t>
            </a:r>
            <a:r>
              <a:rPr lang="ru-RU" sz="1600" dirty="0"/>
              <a:t>бланки №</a:t>
            </a:r>
            <a:r>
              <a:rPr lang="ru-RU" sz="1600" dirty="0" smtClean="0"/>
              <a:t>2</a:t>
            </a:r>
          </a:p>
          <a:p>
            <a:pPr marL="0" indent="0">
              <a:buFontTx/>
              <a:buNone/>
              <a:defRPr/>
            </a:pPr>
            <a:endParaRPr lang="ru-RU" sz="1600" dirty="0" smtClean="0"/>
          </a:p>
          <a:p>
            <a:pPr marL="0" indent="0">
              <a:buFontTx/>
              <a:buNone/>
              <a:defRPr/>
            </a:pPr>
            <a:r>
              <a:rPr lang="ru-RU" sz="1600" dirty="0" smtClean="0"/>
              <a:t>ВДП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397000"/>
            <a:ext cx="8229600" cy="7651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2500" b="1" dirty="0">
                <a:solidFill>
                  <a:srgbClr val="FF0000"/>
                </a:solidFill>
              </a:rPr>
              <a:t>не позднее чем за 15 минут до начала экзамена (09:45)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7550" y="4225925"/>
            <a:ext cx="3460750" cy="1039813"/>
          </a:xfrm>
          <a:prstGeom prst="round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b="1" dirty="0">
                <a:solidFill>
                  <a:srgbClr val="006AB3"/>
                </a:solidFill>
              </a:rPr>
              <a:t>Индивидуальные пакеты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35550" y="4021138"/>
            <a:ext cx="2906713" cy="598487"/>
          </a:xfrm>
          <a:prstGeom prst="round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b="1" dirty="0">
                <a:solidFill>
                  <a:srgbClr val="006AB3"/>
                </a:solidFill>
              </a:rPr>
              <a:t>Бланк регистрации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35550" y="4784725"/>
            <a:ext cx="2906713" cy="600075"/>
          </a:xfrm>
          <a:prstGeom prst="round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b="1" dirty="0">
                <a:solidFill>
                  <a:srgbClr val="006AB3"/>
                </a:solidFill>
              </a:rPr>
              <a:t>Бланки №1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35550" y="5549900"/>
            <a:ext cx="2906713" cy="598488"/>
          </a:xfrm>
          <a:prstGeom prst="round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b="1" dirty="0">
                <a:solidFill>
                  <a:srgbClr val="006AB3"/>
                </a:solidFill>
              </a:rPr>
              <a:t>Бланки №2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35550" y="3257550"/>
            <a:ext cx="2906713" cy="598488"/>
          </a:xfrm>
          <a:prstGeom prst="round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b="1" dirty="0">
                <a:solidFill>
                  <a:srgbClr val="006AB3"/>
                </a:solidFill>
              </a:rPr>
              <a:t>Ким</a:t>
            </a:r>
          </a:p>
        </p:txBody>
      </p:sp>
      <p:pic>
        <p:nvPicPr>
          <p:cNvPr id="67594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8650" y="3257550"/>
            <a:ext cx="404813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200400"/>
            <a:ext cx="1425575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6" name="Рисунок 6" descr="C:\Users\elegarka\AppData\Local\Microsoft\Windows\Temporary Internet Files\Content.Outlook\LZO9TSKR\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5334000"/>
            <a:ext cx="9239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6781800" cy="4800600"/>
          </a:xfrm>
          <a:prstGeom prst="rect">
            <a:avLst/>
          </a:prstGeom>
          <a:noFill/>
          <a:ln w="12700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68611" name="Прямоугольник 6"/>
          <p:cNvSpPr>
            <a:spLocks noChangeArrowheads="1"/>
          </p:cNvSpPr>
          <p:nvPr/>
        </p:nvSpPr>
        <p:spPr bwMode="auto">
          <a:xfrm>
            <a:off x="6875463" y="1679575"/>
            <a:ext cx="2017712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600"/>
              <a:t>Выдача ЭМ  </a:t>
            </a:r>
          </a:p>
          <a:p>
            <a:pPr algn="ctr"/>
            <a:r>
              <a:rPr lang="ru-RU" sz="1600"/>
              <a:t>руководителем ППЭ  ответственным организаторам в Штабе ППЭ</a:t>
            </a:r>
          </a:p>
        </p:txBody>
      </p:sp>
      <p:sp>
        <p:nvSpPr>
          <p:cNvPr id="68612" name="Заголовок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416925" cy="363538"/>
          </a:xfrm>
        </p:spPr>
        <p:txBody>
          <a:bodyPr/>
          <a:lstStyle/>
          <a:p>
            <a:r>
              <a:rPr lang="ru-RU" sz="2100" i="1" smtClean="0">
                <a:solidFill>
                  <a:srgbClr val="002060"/>
                </a:solidFill>
              </a:rPr>
              <a:t>ППЭ-14-02 «Ведомость выдачи и возврата экзаменационных материалов по аудиториям ППЭ»</a:t>
            </a:r>
            <a:endParaRPr lang="ru-RU" sz="1800" i="1" smtClean="0">
              <a:solidFill>
                <a:srgbClr val="002060"/>
              </a:solidFill>
            </a:endParaRPr>
          </a:p>
        </p:txBody>
      </p:sp>
      <p:pic>
        <p:nvPicPr>
          <p:cNvPr id="68613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743200"/>
            <a:ext cx="304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5410200"/>
            <a:ext cx="3873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16025" y="1384300"/>
            <a:ext cx="6769100" cy="271463"/>
          </a:xfrm>
          <a:prstGeom prst="rect">
            <a:avLst/>
          </a:prstGeom>
          <a:solidFill>
            <a:srgbClr val="87888A"/>
          </a:solidFill>
          <a:ln>
            <a:solidFill>
              <a:srgbClr val="FF993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cs typeface="Times New Roman" panose="02020603050405020304" pitchFamily="18" charset="0"/>
              </a:rPr>
              <a:t>Не позднее, чем за 15 минут до начала экзамена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1000" y="609600"/>
            <a:ext cx="8212138" cy="685800"/>
          </a:xfrm>
          <a:prstGeom prst="rect">
            <a:avLst/>
          </a:prstGeom>
          <a:noFill/>
        </p:spPr>
        <p:txBody>
          <a:bodyPr lIns="52688" tIns="26344" rIns="52688" bIns="26344"/>
          <a:lstStyle/>
          <a:p>
            <a:pPr algn="ctr">
              <a:defRPr/>
            </a:pPr>
            <a:r>
              <a:rPr lang="ru-RU" sz="2800" b="1" i="1" dirty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Действия руководителя в день экзамена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457200" y="1905000"/>
            <a:ext cx="8458200" cy="657225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/>
          <a:lstStyle/>
          <a:p>
            <a:pPr algn="ctr">
              <a:defRPr/>
            </a:pPr>
            <a:r>
              <a:rPr lang="ru-RU" b="1" dirty="0">
                <a:solidFill>
                  <a:srgbClr val="006AB3"/>
                </a:solidFill>
                <a:cs typeface="Times New Roman" panose="02020603050405020304" pitchFamily="18" charset="0"/>
              </a:rPr>
              <a:t>Руководитель ППЭ должен выдать общественным наблюдателям Акт общественного наблюдения в ППЭ по форме ППЭ-18-МАШ</a:t>
            </a:r>
            <a:endParaRPr lang="ru-RU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2743200"/>
            <a:ext cx="4062413" cy="915988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Во время </a:t>
            </a:r>
            <a:r>
              <a:rPr lang="ru-RU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экзамена руководитель ППЭ</a:t>
            </a:r>
            <a:endParaRPr lang="ru-RU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800" y="4572000"/>
            <a:ext cx="4010025" cy="538163"/>
          </a:xfrm>
          <a:prstGeom prst="roundRect">
            <a:avLst/>
          </a:prstGeom>
          <a:solidFill>
            <a:srgbClr val="87888A"/>
          </a:solidFill>
          <a:ln>
            <a:solidFill>
              <a:srgbClr val="FF9933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cs typeface="Times New Roman" panose="02020603050405020304" pitchFamily="18" charset="0"/>
              </a:rPr>
              <a:t>Контроль за ходом проведения экзамена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24400" y="4572000"/>
            <a:ext cx="4032250" cy="538163"/>
          </a:xfrm>
          <a:prstGeom prst="roundRect">
            <a:avLst/>
          </a:prstGeom>
          <a:solidFill>
            <a:srgbClr val="87888A"/>
          </a:solidFill>
          <a:ln>
            <a:solidFill>
              <a:srgbClr val="FF9933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cs typeface="Times New Roman" panose="02020603050405020304" pitchFamily="18" charset="0"/>
              </a:rPr>
              <a:t>Контроль на предмет присутствия посторонних лиц в ППЭ</a:t>
            </a:r>
          </a:p>
        </p:txBody>
      </p:sp>
      <p:sp>
        <p:nvSpPr>
          <p:cNvPr id="13" name="Нашивка 12"/>
          <p:cNvSpPr/>
          <p:nvPr/>
        </p:nvSpPr>
        <p:spPr>
          <a:xfrm rot="5400000">
            <a:off x="3590925" y="4105275"/>
            <a:ext cx="268288" cy="287338"/>
          </a:xfrm>
          <a:prstGeom prst="chevron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5192713" y="4103687"/>
            <a:ext cx="266700" cy="288925"/>
          </a:xfrm>
          <a:prstGeom prst="chevron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963" y="1468438"/>
            <a:ext cx="13271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2362200"/>
            <a:ext cx="7772400" cy="2771775"/>
          </a:xfrm>
          <a:prstGeom prst="rect">
            <a:avLst/>
          </a:prstGeom>
          <a:noFill/>
        </p:spPr>
        <p:txBody>
          <a:bodyPr lIns="52688" tIns="26344" rIns="52688" bIns="26344">
            <a:spAutoFit/>
          </a:bodyPr>
          <a:lstStyle/>
          <a:p>
            <a:pPr marL="289338" indent="-289338" algn="just">
              <a:spcAft>
                <a:spcPts val="506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осуществляют наблюдение за соблюдением установленного порядка проведения ГИА</a:t>
            </a:r>
          </a:p>
          <a:p>
            <a:pPr marL="289338" indent="-289338" algn="just">
              <a:spcAft>
                <a:spcPts val="506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могут свободно перемещаться по ППЭ</a:t>
            </a:r>
          </a:p>
          <a:p>
            <a:pPr marL="289338" indent="-289338" algn="just">
              <a:spcAft>
                <a:spcPts val="506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присутствуют в аудитории проведения ГИА на всем протяжении экзамена (в 1 аудитории 1 общественный наблюдатель)</a:t>
            </a:r>
          </a:p>
          <a:p>
            <a:pPr marL="289338" indent="-289338" algn="just">
              <a:spcAft>
                <a:spcPts val="506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присутствуют при рассмотрении апелляции участников ГИА</a:t>
            </a:r>
          </a:p>
          <a:p>
            <a:pPr marL="289338" indent="-289338" algn="just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сдают руководителю ППЭ форму ППЭ-18 МАШ «Акт общественного наблюдения о проведении ГИА в ППЭ»</a:t>
            </a:r>
          </a:p>
        </p:txBody>
      </p:sp>
      <p:sp>
        <p:nvSpPr>
          <p:cNvPr id="70660" name="Прямоугольник 4"/>
          <p:cNvSpPr>
            <a:spLocks noChangeArrowheads="1"/>
          </p:cNvSpPr>
          <p:nvPr/>
        </p:nvSpPr>
        <p:spPr bwMode="auto">
          <a:xfrm>
            <a:off x="381000" y="609600"/>
            <a:ext cx="842168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2800" b="1" i="1">
                <a:solidFill>
                  <a:srgbClr val="002060"/>
                </a:solidFill>
                <a:cs typeface="Times New Roman" pitchFamily="18" charset="0"/>
              </a:rPr>
              <a:t>Контроль проведения экзаменов в ППЭ</a:t>
            </a:r>
          </a:p>
        </p:txBody>
      </p:sp>
      <p:sp>
        <p:nvSpPr>
          <p:cNvPr id="70661" name="Прямоугольник 5"/>
          <p:cNvSpPr>
            <a:spLocks noChangeArrowheads="1"/>
          </p:cNvSpPr>
          <p:nvPr/>
        </p:nvSpPr>
        <p:spPr bwMode="auto">
          <a:xfrm>
            <a:off x="1447800" y="1524000"/>
            <a:ext cx="36576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cs typeface="Times New Roman" pitchFamily="18" charset="0"/>
              </a:rPr>
              <a:t>Общественные наблюдатели,</a:t>
            </a:r>
          </a:p>
          <a:p>
            <a:pPr algn="ctr"/>
            <a:r>
              <a:rPr lang="ru-RU" b="1">
                <a:solidFill>
                  <a:srgbClr val="FF0000"/>
                </a:solidFill>
                <a:cs typeface="Times New Roman" pitchFamily="18" charset="0"/>
              </a:rPr>
              <a:t> федеральные общественные наблюдатели, должностные лица Рособрнадзора</a:t>
            </a: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4010025" y="0"/>
            <a:ext cx="5133975" cy="6858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609600"/>
            <a:ext cx="3505200" cy="304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800" b="1" i="1" ker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Общественное наблюдение</a:t>
            </a:r>
            <a:endParaRPr lang="ru-RU" sz="2800" b="1" i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684" name="Объект 4"/>
          <p:cNvSpPr txBox="1">
            <a:spLocks/>
          </p:cNvSpPr>
          <p:nvPr/>
        </p:nvSpPr>
        <p:spPr bwMode="auto">
          <a:xfrm>
            <a:off x="457200" y="2362200"/>
            <a:ext cx="3505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88" tIns="46294" rIns="92588" bIns="46294"/>
          <a:lstStyle/>
          <a:p>
            <a:pPr algn="ctr" eaLnBrk="1" hangingPunct="1">
              <a:buFont typeface="Arial" charset="0"/>
              <a:buNone/>
            </a:pPr>
            <a:r>
              <a:rPr lang="ru-RU" sz="1800" b="1">
                <a:solidFill>
                  <a:srgbClr val="006AB3"/>
                </a:solidFill>
              </a:rPr>
              <a:t>форма ППЭ 18-МАШ «Акт общественного наблюдения о проведении ЕГЭ в ППЭ»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4776788" cy="6858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4800600" y="0"/>
            <a:ext cx="4343400" cy="2695575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4" name="Овал 3"/>
          <p:cNvSpPr/>
          <p:nvPr/>
        </p:nvSpPr>
        <p:spPr>
          <a:xfrm>
            <a:off x="6253163" y="1066800"/>
            <a:ext cx="2890837" cy="74295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 sz="3400" dirty="0"/>
          </a:p>
        </p:txBody>
      </p:sp>
      <p:sp>
        <p:nvSpPr>
          <p:cNvPr id="72709" name="Объект 4"/>
          <p:cNvSpPr txBox="1">
            <a:spLocks/>
          </p:cNvSpPr>
          <p:nvPr/>
        </p:nvSpPr>
        <p:spPr bwMode="auto">
          <a:xfrm>
            <a:off x="4876800" y="3048000"/>
            <a:ext cx="4038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88" tIns="46294" rIns="92588" bIns="46294"/>
          <a:lstStyle/>
          <a:p>
            <a:pPr algn="ctr" eaLnBrk="1" hangingPunct="1">
              <a:buFont typeface="Arial" charset="0"/>
              <a:buNone/>
            </a:pPr>
            <a:r>
              <a:rPr lang="ru-RU" sz="1800" b="1">
                <a:solidFill>
                  <a:srgbClr val="006AB3"/>
                </a:solidFill>
              </a:rPr>
              <a:t>форма ППЭ 18-МАШ «Акт общественного наблюдения о проведении ЕГЭ в ППЭ»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2286000" y="1447800"/>
            <a:ext cx="4572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002060"/>
                </a:solidFill>
              </a:rPr>
              <a:t>Не позднее чем за один день до проведения экзамена </a:t>
            </a:r>
            <a:endParaRPr lang="ru-RU" sz="2800" i="1">
              <a:solidFill>
                <a:srgbClr val="002060"/>
              </a:solidFill>
            </a:endParaRPr>
          </a:p>
        </p:txBody>
      </p:sp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1524000" y="2895600"/>
            <a:ext cx="6172200" cy="106838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>
              <a:defRPr/>
            </a:pPr>
            <a:r>
              <a:rPr lang="ru-RU" sz="2000" b="1" i="1" dirty="0">
                <a:solidFill>
                  <a:srgbClr val="002060"/>
                </a:solidFill>
              </a:rPr>
              <a:t>обязан обеспечить  и проверить </a:t>
            </a:r>
            <a:r>
              <a:rPr lang="ru-RU" sz="2000" dirty="0"/>
              <a:t>совместно с </a:t>
            </a:r>
            <a:r>
              <a:rPr lang="ru-RU" sz="2000" b="1" i="1" u="sng" dirty="0">
                <a:solidFill>
                  <a:srgbClr val="C00000"/>
                </a:solidFill>
              </a:rPr>
              <a:t>руководителем ОО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готовность ППЭ к проведению ЕГЭ в соответствии с требованиями к ППЭ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1219200" y="4191000"/>
            <a:ext cx="6858000" cy="8334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ППЭ должен быть организован в соответствии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 санитарно-эпидемиологическими правилами и нормативами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57200" y="2667000"/>
            <a:ext cx="8350250" cy="1079500"/>
          </a:xfrm>
          <a:prstGeom prst="rect">
            <a:avLst/>
          </a:prstGeom>
          <a:solidFill>
            <a:schemeClr val="bg1"/>
          </a:soli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108000" rIns="90000" bIns="1080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rgbClr val="CC3300"/>
                </a:solidFill>
              </a:rPr>
              <a:t>Не ранее 09.50</a:t>
            </a:r>
            <a:r>
              <a:rPr lang="ru-RU" sz="2800" b="1" dirty="0">
                <a:solidFill>
                  <a:srgbClr val="000000"/>
                </a:solidFill>
              </a:rPr>
              <a:t> </a:t>
            </a:r>
            <a:r>
              <a:rPr lang="ru-RU" sz="2800" b="1" i="1" dirty="0">
                <a:solidFill>
                  <a:srgbClr val="000000"/>
                </a:solidFill>
              </a:rPr>
              <a:t>дать указание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</a:rPr>
              <a:t> </a:t>
            </a:r>
            <a:r>
              <a:rPr lang="ru-RU" sz="2800" dirty="0">
                <a:solidFill>
                  <a:srgbClr val="000000"/>
                </a:solidFill>
              </a:rPr>
              <a:t>начать первую часть инструктажа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09600" y="4114800"/>
            <a:ext cx="8350250" cy="1941513"/>
          </a:xfrm>
          <a:prstGeom prst="rect">
            <a:avLst/>
          </a:prstGeom>
          <a:solidFill>
            <a:schemeClr val="bg1"/>
          </a:soli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108000" rIns="90000" bIns="10800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>
                <a:solidFill>
                  <a:srgbClr val="000000"/>
                </a:solidFill>
              </a:rPr>
              <a:t>Вторая часть инструктажа 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>
                <a:solidFill>
                  <a:srgbClr val="000000"/>
                </a:solidFill>
              </a:rPr>
              <a:t>начинается </a:t>
            </a:r>
            <a:r>
              <a:rPr lang="ru-RU" sz="2800" b="1" dirty="0">
                <a:solidFill>
                  <a:srgbClr val="CC3300"/>
                </a:solidFill>
              </a:rPr>
              <a:t>не ранее 10.00</a:t>
            </a:r>
            <a:r>
              <a:rPr lang="ru-RU" sz="2800" b="1" dirty="0">
                <a:solidFill>
                  <a:srgbClr val="000000"/>
                </a:solidFill>
              </a:rPr>
              <a:t> </a:t>
            </a:r>
            <a:r>
              <a:rPr lang="ru-RU" sz="2800" dirty="0">
                <a:solidFill>
                  <a:srgbClr val="000000"/>
                </a:solidFill>
              </a:rPr>
              <a:t>со вскрытия доставочного </a:t>
            </a:r>
            <a:r>
              <a:rPr lang="ru-RU" sz="2800" dirty="0" err="1">
                <a:solidFill>
                  <a:srgbClr val="000000"/>
                </a:solidFill>
              </a:rPr>
              <a:t>спецпакета</a:t>
            </a:r>
            <a:r>
              <a:rPr lang="ru-RU" sz="2800" dirty="0">
                <a:solidFill>
                  <a:srgbClr val="000000"/>
                </a:solidFill>
              </a:rPr>
              <a:t> с индивидуальными комплектами экзаменационных материалов</a:t>
            </a:r>
          </a:p>
        </p:txBody>
      </p:sp>
      <p:sp>
        <p:nvSpPr>
          <p:cNvPr id="73732" name="Прямоугольник 6"/>
          <p:cNvSpPr>
            <a:spLocks noChangeArrowheads="1"/>
          </p:cNvSpPr>
          <p:nvPr/>
        </p:nvSpPr>
        <p:spPr bwMode="auto">
          <a:xfrm>
            <a:off x="457200" y="609600"/>
            <a:ext cx="8686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2060"/>
                </a:solidFill>
                <a:cs typeface="Times New Roman" pitchFamily="18" charset="0"/>
              </a:rPr>
              <a:t>В день проведения экзамена на подготовительном этапе руководитель ППЭ должен: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86000" y="1524000"/>
            <a:ext cx="4343400" cy="1079500"/>
          </a:xfrm>
          <a:prstGeom prst="rect">
            <a:avLst/>
          </a:prstGeom>
          <a:solidFill>
            <a:schemeClr val="bg1"/>
          </a:soli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108000" rIns="90000" bIns="1080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</a:rPr>
              <a:t>Предупредить о ведении видеонаблюдения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534400" cy="76200"/>
          </a:xfrm>
        </p:spPr>
        <p:txBody>
          <a:bodyPr/>
          <a:lstStyle/>
          <a:p>
            <a:r>
              <a:rPr lang="ru-RU" sz="2800" i="1" smtClean="0">
                <a:solidFill>
                  <a:srgbClr val="002060"/>
                </a:solidFill>
                <a:cs typeface="Times New Roman" pitchFamily="18" charset="0"/>
              </a:rPr>
              <a:t>На этапе проведения экзамена </a:t>
            </a:r>
            <a:r>
              <a:rPr lang="ru-RU" sz="2800" i="1" smtClean="0">
                <a:solidFill>
                  <a:srgbClr val="FFFFFF"/>
                </a:solidFill>
                <a:cs typeface="Times New Roman" pitchFamily="18" charset="0"/>
              </a:rPr>
              <a:t/>
            </a:r>
            <a:br>
              <a:rPr lang="ru-RU" sz="2800" i="1" smtClean="0">
                <a:solidFill>
                  <a:srgbClr val="FFFFFF"/>
                </a:solidFill>
                <a:cs typeface="Times New Roman" pitchFamily="18" charset="0"/>
              </a:rPr>
            </a:br>
            <a:endParaRPr lang="ru-RU" sz="2800" i="1" smtClean="0">
              <a:solidFill>
                <a:srgbClr val="00206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990600"/>
            <a:ext cx="8534400" cy="2803525"/>
          </a:xfrm>
          <a:prstGeom prst="rect">
            <a:avLst/>
          </a:prstGeom>
          <a:solidFill>
            <a:schemeClr val="bg1"/>
          </a:soli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108000" rIns="90000" bIns="1080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</a:rPr>
              <a:t>Участники ЕГЭ имеют право: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2060"/>
                </a:solidFill>
              </a:rPr>
              <a:t>выходить из аудитории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b="1" dirty="0">
              <a:solidFill>
                <a:srgbClr val="002060"/>
              </a:solidFill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2060"/>
                </a:solidFill>
              </a:rPr>
              <a:t>перемещаться по ППЭ в сопровождении одного из организаторов вне аудитории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b="1" dirty="0">
              <a:solidFill>
                <a:srgbClr val="002060"/>
              </a:solidFill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2060"/>
                </a:solidFill>
              </a:rPr>
              <a:t>письменные принадлежности и черновики остаются на рабочем столе участника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534400" cy="76200"/>
          </a:xfrm>
        </p:spPr>
        <p:txBody>
          <a:bodyPr/>
          <a:lstStyle/>
          <a:p>
            <a:r>
              <a:rPr lang="ru-RU" sz="2800" i="1" smtClean="0">
                <a:solidFill>
                  <a:srgbClr val="002060"/>
                </a:solidFill>
                <a:cs typeface="Times New Roman" pitchFamily="18" charset="0"/>
              </a:rPr>
              <a:t>На этапе проведения экзамена </a:t>
            </a:r>
            <a:r>
              <a:rPr lang="ru-RU" sz="2800" i="1" smtClean="0">
                <a:solidFill>
                  <a:srgbClr val="FFFFFF"/>
                </a:solidFill>
                <a:cs typeface="Times New Roman" pitchFamily="18" charset="0"/>
              </a:rPr>
              <a:t/>
            </a:r>
            <a:br>
              <a:rPr lang="ru-RU" sz="2800" i="1" smtClean="0">
                <a:solidFill>
                  <a:srgbClr val="FFFFFF"/>
                </a:solidFill>
                <a:cs typeface="Times New Roman" pitchFamily="18" charset="0"/>
              </a:rPr>
            </a:br>
            <a:endParaRPr lang="ru-RU" sz="2800" i="1" smtClean="0">
              <a:solidFill>
                <a:srgbClr val="00206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990600"/>
            <a:ext cx="8534400" cy="4281488"/>
          </a:xfrm>
          <a:prstGeom prst="rect">
            <a:avLst/>
          </a:prstGeom>
          <a:solidFill>
            <a:schemeClr val="bg1"/>
          </a:soli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108000" rIns="90000" bIns="10800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dirty="0">
                <a:solidFill>
                  <a:srgbClr val="C00000"/>
                </a:solidFill>
              </a:rPr>
              <a:t>ВАЖНО: 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u="sng" dirty="0">
                <a:solidFill>
                  <a:srgbClr val="C00000"/>
                </a:solidFill>
              </a:rPr>
              <a:t>организатор </a:t>
            </a:r>
            <a:r>
              <a:rPr lang="ru-RU" sz="2400" b="1" i="1" dirty="0">
                <a:solidFill>
                  <a:srgbClr val="002060"/>
                </a:solidFill>
              </a:rPr>
              <a:t>проверяет комплектность оставленных ЭМ и черновиков на рабочем столе участника </a:t>
            </a:r>
            <a:r>
              <a:rPr lang="ru-RU" sz="2400" b="1" i="1" dirty="0">
                <a:solidFill>
                  <a:srgbClr val="C00000"/>
                </a:solidFill>
              </a:rPr>
              <a:t>(п.45)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i="1" dirty="0">
              <a:solidFill>
                <a:srgbClr val="C00000"/>
              </a:solidFill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В случае нехватки места в бланке ответов на задания с развернутым ответом по просьбе участника организаторы выдают ему ДБО №2 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i="1" dirty="0">
              <a:solidFill>
                <a:srgbClr val="C00000"/>
              </a:solidFill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При этом номер ДБО №2 </a:t>
            </a:r>
            <a:r>
              <a:rPr lang="ru-RU" sz="2400" b="1" i="1" u="sng" dirty="0">
                <a:solidFill>
                  <a:srgbClr val="C00000"/>
                </a:solidFill>
              </a:rPr>
              <a:t>организатор</a:t>
            </a:r>
            <a:r>
              <a:rPr lang="ru-RU" sz="2400" b="1" i="1" dirty="0">
                <a:solidFill>
                  <a:srgbClr val="C00000"/>
                </a:solidFill>
              </a:rPr>
              <a:t> </a:t>
            </a:r>
            <a:r>
              <a:rPr lang="ru-RU" sz="2400" b="1" i="1" dirty="0">
                <a:solidFill>
                  <a:srgbClr val="002060"/>
                </a:solidFill>
              </a:rPr>
              <a:t>указывает в предыдущем бланке ответов на задания с развернутым ответом (п.44)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57200" y="1600200"/>
            <a:ext cx="8540750" cy="2173288"/>
          </a:xfrm>
          <a:prstGeom prst="rect">
            <a:avLst/>
          </a:prstGeom>
          <a:solidFill>
            <a:schemeClr val="bg1"/>
          </a:solidFill>
          <a:ln w="9360">
            <a:solidFill>
              <a:srgbClr val="FF9933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144000" rIns="90000" bIns="18000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>
                <a:solidFill>
                  <a:srgbClr val="000000"/>
                </a:solidFill>
              </a:rPr>
              <a:t>Осуществлять</a:t>
            </a:r>
            <a:r>
              <a:rPr lang="ru-RU" sz="2400" i="1">
                <a:solidFill>
                  <a:srgbClr val="000000"/>
                </a:solidFill>
              </a:rPr>
              <a:t> </a:t>
            </a:r>
            <a:r>
              <a:rPr lang="ru-RU" sz="2400">
                <a:solidFill>
                  <a:srgbClr val="000000"/>
                </a:solidFill>
              </a:rPr>
              <a:t>контроль за ходом проведения экзамена, </a:t>
            </a:r>
            <a:r>
              <a:rPr lang="ru-RU" sz="2400" b="1" i="1">
                <a:solidFill>
                  <a:srgbClr val="000000"/>
                </a:solidFill>
              </a:rPr>
              <a:t>проверять</a:t>
            </a:r>
            <a:r>
              <a:rPr lang="ru-RU" sz="2400" i="1">
                <a:solidFill>
                  <a:srgbClr val="000000"/>
                </a:solidFill>
              </a:rPr>
              <a:t> </a:t>
            </a:r>
            <a:r>
              <a:rPr lang="ru-RU" sz="2400">
                <a:solidFill>
                  <a:srgbClr val="000000"/>
                </a:solidFill>
              </a:rPr>
              <a:t>помещения ППЭ на предмет присутствия посторонних лиц,  </a:t>
            </a:r>
            <a:r>
              <a:rPr lang="ru-RU" sz="2400" b="1" i="1">
                <a:solidFill>
                  <a:srgbClr val="000000"/>
                </a:solidFill>
              </a:rPr>
              <a:t>решать</a:t>
            </a:r>
            <a:r>
              <a:rPr lang="ru-RU" sz="2400">
                <a:solidFill>
                  <a:srgbClr val="000000"/>
                </a:solidFill>
              </a:rPr>
              <a:t> все возникающие вопросы, </a:t>
            </a:r>
            <a:r>
              <a:rPr lang="ru-RU" sz="2400" b="1" i="1">
                <a:solidFill>
                  <a:srgbClr val="000000"/>
                </a:solidFill>
              </a:rPr>
              <a:t>сотрудничать</a:t>
            </a:r>
            <a:r>
              <a:rPr lang="ru-RU" sz="2400">
                <a:solidFill>
                  <a:srgbClr val="000000"/>
                </a:solidFill>
              </a:rPr>
              <a:t>  с лицами, имеющими право присутствовать во время экзамена в ППЭ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33400" y="3973513"/>
            <a:ext cx="8458200" cy="2543175"/>
          </a:xfrm>
          <a:prstGeom prst="rect">
            <a:avLst/>
          </a:prstGeom>
          <a:solidFill>
            <a:schemeClr val="bg1"/>
          </a:solidFill>
          <a:ln w="9360">
            <a:solidFill>
              <a:srgbClr val="FF9933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144000" rIns="90000" bIns="18000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dirty="0">
                <a:solidFill>
                  <a:srgbClr val="000000"/>
                </a:solidFill>
              </a:rPr>
              <a:t>Выдать</a:t>
            </a:r>
            <a:r>
              <a:rPr lang="ru-RU" sz="2400" dirty="0">
                <a:solidFill>
                  <a:srgbClr val="000000"/>
                </a:solidFill>
              </a:rPr>
              <a:t> ответственному организатору в аудитории резервный доставочный пакет  в присутствии члена ГЭК в случае обнаружения участником ЕГЭ в ИК  лишних или недостающих бланков или КИМ, несоответствия цифровых значений номеров на бланках   и на листах КИМ, а также наличия в них полиграфических дефектов</a:t>
            </a:r>
          </a:p>
        </p:txBody>
      </p:sp>
      <p:sp>
        <p:nvSpPr>
          <p:cNvPr id="76804" name="Прямоугольник 6"/>
          <p:cNvSpPr>
            <a:spLocks noChangeArrowheads="1"/>
          </p:cNvSpPr>
          <p:nvPr/>
        </p:nvSpPr>
        <p:spPr bwMode="auto">
          <a:xfrm>
            <a:off x="533400" y="609600"/>
            <a:ext cx="8534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2060"/>
                </a:solidFill>
                <a:cs typeface="Times New Roman" pitchFamily="18" charset="0"/>
              </a:rPr>
              <a:t>На этапе проведения экзамена руководитель ППЭ должен: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i="1" dirty="0">
                <a:solidFill>
                  <a:srgbClr val="002060"/>
                </a:solidFill>
              </a:rPr>
              <a:t>Возможные ситуации в аудитории во время экзамена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1288"/>
            <a:ext cx="8229600" cy="4525962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ru-RU" sz="1600" dirty="0">
                <a:solidFill>
                  <a:srgbClr val="006AB3"/>
                </a:solidFill>
              </a:rPr>
              <a:t>УДАЛЕНИЕ В СЛУЧАЕ НАРУШЕНИЯ ПОРЯДКА ПРОВЕДЕНИЯ ЕГЭ:</a:t>
            </a:r>
          </a:p>
          <a:p>
            <a:pPr>
              <a:defRPr/>
            </a:pPr>
            <a:r>
              <a:rPr lang="ru-RU" sz="1600" dirty="0">
                <a:solidFill>
                  <a:srgbClr val="006AB3"/>
                </a:solidFill>
              </a:rPr>
              <a:t>ППЭ-05-02</a:t>
            </a:r>
          </a:p>
          <a:p>
            <a:pPr>
              <a:defRPr/>
            </a:pPr>
            <a:r>
              <a:rPr lang="ru-RU" sz="1600" dirty="0">
                <a:solidFill>
                  <a:srgbClr val="006AB3"/>
                </a:solidFill>
              </a:rPr>
              <a:t>Отметка в бланке регистрации и подпись организатора</a:t>
            </a:r>
          </a:p>
          <a:p>
            <a:pPr>
              <a:defRPr/>
            </a:pPr>
            <a:r>
              <a:rPr lang="ru-RU" sz="1600" dirty="0">
                <a:solidFill>
                  <a:srgbClr val="006AB3"/>
                </a:solidFill>
              </a:rPr>
              <a:t>Подпись участника в форме ППЭ-05-02</a:t>
            </a:r>
          </a:p>
          <a:p>
            <a:pPr>
              <a:defRPr/>
            </a:pPr>
            <a:r>
              <a:rPr lang="ru-RU" sz="1600" dirty="0">
                <a:solidFill>
                  <a:srgbClr val="006AB3"/>
                </a:solidFill>
              </a:rPr>
              <a:t>ППЭ-21 (подпись члена ГЭК</a:t>
            </a:r>
            <a:r>
              <a:rPr lang="ru-RU" sz="1600" dirty="0" smtClean="0">
                <a:solidFill>
                  <a:srgbClr val="006AB3"/>
                </a:solidFill>
              </a:rPr>
              <a:t>)</a:t>
            </a:r>
          </a:p>
          <a:p>
            <a:pPr>
              <a:defRPr/>
            </a:pPr>
            <a:endParaRPr lang="ru-RU" sz="1600" dirty="0">
              <a:solidFill>
                <a:srgbClr val="006AB3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ru-RU" sz="1600" dirty="0">
                <a:solidFill>
                  <a:srgbClr val="006AB3"/>
                </a:solidFill>
              </a:rPr>
              <a:t>ДОСРОЧНОЕ ЗАВЕРШЕНИЕ ЭКЗАМЕНА ПО УВАЖИТЕЛЬНОЙ ПРИЧИНЕ:</a:t>
            </a:r>
          </a:p>
          <a:p>
            <a:pPr>
              <a:defRPr/>
            </a:pPr>
            <a:r>
              <a:rPr lang="ru-RU" sz="1600" dirty="0">
                <a:solidFill>
                  <a:srgbClr val="006AB3"/>
                </a:solidFill>
              </a:rPr>
              <a:t>ППЭ-05-02</a:t>
            </a:r>
          </a:p>
          <a:p>
            <a:pPr>
              <a:defRPr/>
            </a:pPr>
            <a:r>
              <a:rPr lang="ru-RU" sz="1600" dirty="0">
                <a:solidFill>
                  <a:srgbClr val="006AB3"/>
                </a:solidFill>
              </a:rPr>
              <a:t>Отметка в бланке регистрации и подпись организатора</a:t>
            </a:r>
          </a:p>
          <a:p>
            <a:pPr>
              <a:defRPr/>
            </a:pPr>
            <a:r>
              <a:rPr lang="ru-RU" sz="1600" dirty="0">
                <a:solidFill>
                  <a:srgbClr val="006AB3"/>
                </a:solidFill>
              </a:rPr>
              <a:t>Подпись участника в форме ППЭ-05-02</a:t>
            </a:r>
          </a:p>
          <a:p>
            <a:pPr>
              <a:defRPr/>
            </a:pPr>
            <a:r>
              <a:rPr lang="ru-RU" sz="1600" dirty="0">
                <a:solidFill>
                  <a:srgbClr val="006AB3"/>
                </a:solidFill>
              </a:rPr>
              <a:t>ППЭ-22 (подпись члена ГЭК, подпись медработника</a:t>
            </a:r>
            <a:r>
              <a:rPr lang="ru-RU" sz="1600" dirty="0" smtClean="0">
                <a:solidFill>
                  <a:srgbClr val="006AB3"/>
                </a:solidFill>
              </a:rPr>
              <a:t>)</a:t>
            </a:r>
          </a:p>
          <a:p>
            <a:pPr>
              <a:defRPr/>
            </a:pPr>
            <a:endParaRPr lang="ru-RU" sz="1600" dirty="0">
              <a:solidFill>
                <a:srgbClr val="006AB3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ru-RU" sz="1600" dirty="0">
                <a:solidFill>
                  <a:srgbClr val="006AB3"/>
                </a:solidFill>
              </a:rPr>
              <a:t>АПЕЛЛЯЦИЯ О НАРУШЕНИИ УСТАНОВЛЕННОГО ПОРЯДКА ПРОВЕДЕНИЯ ГИА-11:</a:t>
            </a:r>
          </a:p>
          <a:p>
            <a:pPr>
              <a:defRPr/>
            </a:pPr>
            <a:r>
              <a:rPr lang="ru-RU" sz="1600" dirty="0">
                <a:solidFill>
                  <a:srgbClr val="006AB3"/>
                </a:solidFill>
              </a:rPr>
              <a:t>Подается до выхода из ППЭ</a:t>
            </a:r>
          </a:p>
          <a:p>
            <a:pPr>
              <a:defRPr/>
            </a:pPr>
            <a:r>
              <a:rPr lang="ru-RU" sz="1600" dirty="0">
                <a:solidFill>
                  <a:srgbClr val="006AB3"/>
                </a:solidFill>
              </a:rPr>
              <a:t>ППЭ-02, ППЭ-03</a:t>
            </a:r>
          </a:p>
        </p:txBody>
      </p:sp>
      <p:pic>
        <p:nvPicPr>
          <p:cNvPr id="77828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3352800"/>
            <a:ext cx="1141413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348680" y="5282702"/>
            <a:ext cx="1644937" cy="1270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83575" cy="531813"/>
          </a:xfrm>
        </p:spPr>
        <p:txBody>
          <a:bodyPr/>
          <a:lstStyle/>
          <a:p>
            <a:r>
              <a:rPr lang="ru-RU" sz="2800" i="1" smtClean="0">
                <a:solidFill>
                  <a:srgbClr val="002060"/>
                </a:solidFill>
              </a:rPr>
              <a:t>Досрочное завершение экзамена участником ГИА по объективным причинам</a:t>
            </a:r>
          </a:p>
        </p:txBody>
      </p:sp>
      <p:pic>
        <p:nvPicPr>
          <p:cNvPr id="7885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33650" y="1263650"/>
            <a:ext cx="3695700" cy="5478463"/>
          </a:xfrm>
        </p:spPr>
      </p:pic>
      <p:sp>
        <p:nvSpPr>
          <p:cNvPr id="78852" name="Прямоугольник 4"/>
          <p:cNvSpPr>
            <a:spLocks noChangeArrowheads="1"/>
          </p:cNvSpPr>
          <p:nvPr/>
        </p:nvSpPr>
        <p:spPr bwMode="auto">
          <a:xfrm>
            <a:off x="457200" y="2763838"/>
            <a:ext cx="197485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b="1">
                <a:solidFill>
                  <a:srgbClr val="006AB3"/>
                </a:solidFill>
              </a:rPr>
              <a:t>форма ППЭ-22 </a:t>
            </a:r>
          </a:p>
          <a:p>
            <a:pPr algn="ctr"/>
            <a:r>
              <a:rPr lang="ru-RU" b="1">
                <a:solidFill>
                  <a:srgbClr val="006AB3"/>
                </a:solidFill>
              </a:rPr>
              <a:t>«Акт о досрочном завершении экзамена по объективным причинам»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30950" y="1473200"/>
            <a:ext cx="2703513" cy="2413000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600" dirty="0">
                <a:solidFill>
                  <a:srgbClr val="006AB3"/>
                </a:solidFill>
              </a:rPr>
              <a:t>Акт составляется членом ГЭК совместно с ответственным организатором в аудитории и руководителем ППЭ </a:t>
            </a:r>
          </a:p>
          <a:p>
            <a:pPr algn="ctr">
              <a:defRPr/>
            </a:pPr>
            <a:r>
              <a:rPr lang="ru-RU" sz="1600" dirty="0">
                <a:solidFill>
                  <a:srgbClr val="006AB3"/>
                </a:solidFill>
              </a:rPr>
              <a:t>в штабе ППЭ на любом этапе проведения экзамена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30950" y="4021138"/>
            <a:ext cx="2703513" cy="1398587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600" dirty="0">
                <a:solidFill>
                  <a:srgbClr val="006AB3"/>
                </a:solidFill>
              </a:rPr>
              <a:t>Член ГЭК осуществляет контроль наличия соответствующих отметок в бланках регистрации таких участников ЕГЭ</a:t>
            </a:r>
          </a:p>
        </p:txBody>
      </p:sp>
      <p:pic>
        <p:nvPicPr>
          <p:cNvPr id="7885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066800"/>
            <a:ext cx="1141413" cy="1184275"/>
          </a:xfrm>
          <a:prstGeom prst="rect">
            <a:avLst/>
          </a:prstGeom>
          <a:solidFill>
            <a:schemeClr val="bg1"/>
          </a:solidFill>
          <a:ln w="9525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78856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5334000"/>
            <a:ext cx="3873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8005763" cy="269875"/>
          </a:xfrm>
        </p:spPr>
        <p:txBody>
          <a:bodyPr/>
          <a:lstStyle/>
          <a:p>
            <a:r>
              <a:rPr lang="ru-RU" sz="2800" i="1" smtClean="0">
                <a:solidFill>
                  <a:srgbClr val="002060"/>
                </a:solidFill>
              </a:rPr>
              <a:t>Удаление участника ГИА</a:t>
            </a:r>
          </a:p>
        </p:txBody>
      </p:sp>
      <p:pic>
        <p:nvPicPr>
          <p:cNvPr id="7987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1263650"/>
            <a:ext cx="3886200" cy="5500688"/>
          </a:xfrm>
        </p:spPr>
      </p:pic>
      <p:sp>
        <p:nvSpPr>
          <p:cNvPr id="79876" name="Прямоугольник 4"/>
          <p:cNvSpPr>
            <a:spLocks noChangeArrowheads="1"/>
          </p:cNvSpPr>
          <p:nvPr/>
        </p:nvSpPr>
        <p:spPr bwMode="auto">
          <a:xfrm>
            <a:off x="174625" y="2689225"/>
            <a:ext cx="188436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b="1">
                <a:solidFill>
                  <a:srgbClr val="006AB3"/>
                </a:solidFill>
              </a:rPr>
              <a:t>форма ППЭ-21 </a:t>
            </a:r>
          </a:p>
          <a:p>
            <a:pPr algn="ctr"/>
            <a:r>
              <a:rPr lang="ru-RU" b="1">
                <a:solidFill>
                  <a:srgbClr val="006AB3"/>
                </a:solidFill>
              </a:rPr>
              <a:t>«Акт об удалении участника ГИА»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32488" y="1738313"/>
            <a:ext cx="3079750" cy="1895475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600" dirty="0">
                <a:solidFill>
                  <a:srgbClr val="006AB3"/>
                </a:solidFill>
              </a:rPr>
              <a:t>Акт составляется членом ГЭК совместно с ответственным организатором в аудитории и руководителем ППЭ в штабе ППЭ на любом этапе проведения экзамена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62650" y="3833813"/>
            <a:ext cx="3078163" cy="1658937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600" dirty="0">
                <a:solidFill>
                  <a:srgbClr val="006AB3"/>
                </a:solidFill>
              </a:rPr>
              <a:t>Член ГЭК осуществляет контроль наличия соответствующих отметок в бланках регистрации таких участников ЕГЭ</a:t>
            </a:r>
          </a:p>
        </p:txBody>
      </p:sp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304800" y="609600"/>
            <a:ext cx="1676400" cy="1524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79880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5410200"/>
            <a:ext cx="3873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372475" cy="533400"/>
          </a:xfrm>
        </p:spPr>
        <p:txBody>
          <a:bodyPr/>
          <a:lstStyle/>
          <a:p>
            <a:r>
              <a:rPr lang="ru-RU" sz="2800" i="1" smtClean="0">
                <a:solidFill>
                  <a:srgbClr val="002060"/>
                </a:solidFill>
              </a:rPr>
              <a:t>Апелляция участника о нарушении установленного порядка проведения ГИА</a:t>
            </a:r>
          </a:p>
        </p:txBody>
      </p:sp>
      <p:pic>
        <p:nvPicPr>
          <p:cNvPr id="8089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371600"/>
            <a:ext cx="3657600" cy="5486400"/>
          </a:xfrm>
        </p:spPr>
      </p:pic>
      <p:sp>
        <p:nvSpPr>
          <p:cNvPr id="80900" name="Прямоугольник 4"/>
          <p:cNvSpPr>
            <a:spLocks noChangeArrowheads="1"/>
          </p:cNvSpPr>
          <p:nvPr/>
        </p:nvSpPr>
        <p:spPr bwMode="auto">
          <a:xfrm>
            <a:off x="4779963" y="1833563"/>
            <a:ext cx="37115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b="1">
                <a:solidFill>
                  <a:srgbClr val="006AB3"/>
                </a:solidFill>
              </a:rPr>
              <a:t>форма ППЭ-02 </a:t>
            </a:r>
          </a:p>
          <a:p>
            <a:pPr algn="ctr"/>
            <a:r>
              <a:rPr lang="ru-RU" b="1">
                <a:solidFill>
                  <a:srgbClr val="006AB3"/>
                </a:solidFill>
              </a:rPr>
              <a:t>«Апелляция о нарушении установленного порядка проведения ГИА»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53000" y="2590800"/>
            <a:ext cx="3711575" cy="1817688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>
                <a:solidFill>
                  <a:srgbClr val="006AB3"/>
                </a:solidFill>
              </a:rPr>
              <a:t>Апелляция принимается от участника экзамена членом ГЭК в 2-х экземплярах</a:t>
            </a:r>
          </a:p>
        </p:txBody>
      </p:sp>
      <p:sp>
        <p:nvSpPr>
          <p:cNvPr id="80902" name="Прямоугольник 4"/>
          <p:cNvSpPr>
            <a:spLocks noChangeArrowheads="1"/>
          </p:cNvSpPr>
          <p:nvPr/>
        </p:nvSpPr>
        <p:spPr bwMode="auto">
          <a:xfrm>
            <a:off x="5029200" y="4953000"/>
            <a:ext cx="37115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b="1">
                <a:solidFill>
                  <a:srgbClr val="006AB3"/>
                </a:solidFill>
              </a:rPr>
              <a:t>форма ППЭ-03 </a:t>
            </a:r>
          </a:p>
          <a:p>
            <a:pPr algn="ctr"/>
            <a:r>
              <a:rPr lang="ru-RU" b="1">
                <a:solidFill>
                  <a:srgbClr val="006AB3"/>
                </a:solidFill>
              </a:rPr>
              <a:t>«Протокол рассмотрения апелляции о нарушении установленного порядка проведения ГИА»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ChangeArrowheads="1"/>
          </p:cNvSpPr>
          <p:nvPr/>
        </p:nvSpPr>
        <p:spPr bwMode="auto">
          <a:xfrm>
            <a:off x="460375" y="6858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chemeClr val="bg1"/>
                </a:solidFill>
              </a:rPr>
              <a:t>Руководитель ППЭ должен:</a:t>
            </a:r>
          </a:p>
        </p:txBody>
      </p:sp>
      <p:sp>
        <p:nvSpPr>
          <p:cNvPr id="3" name="Прямоугольник 12"/>
          <p:cNvSpPr>
            <a:spLocks noChangeArrowheads="1"/>
          </p:cNvSpPr>
          <p:nvPr/>
        </p:nvSpPr>
        <p:spPr bwMode="auto">
          <a:xfrm>
            <a:off x="457200" y="1295400"/>
            <a:ext cx="8461375" cy="14287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44000" bIns="180000">
            <a:spAutoFit/>
          </a:bodyPr>
          <a:lstStyle/>
          <a:p>
            <a:pPr algn="just" eaLnBrk="1" hangingPunct="1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принять</a:t>
            </a:r>
            <a:r>
              <a:rPr lang="ru-RU" sz="2400" i="1" dirty="0">
                <a:solidFill>
                  <a:srgbClr val="000000"/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</a:rPr>
              <a:t>от общественных наблюдателей заполненную форму </a:t>
            </a:r>
            <a:r>
              <a:rPr lang="ru-RU" sz="2400" b="1" dirty="0">
                <a:solidFill>
                  <a:srgbClr val="000000"/>
                </a:solidFill>
              </a:rPr>
              <a:t>ППЭ-18-МАШ</a:t>
            </a:r>
            <a:r>
              <a:rPr lang="ru-RU" sz="2400" dirty="0">
                <a:solidFill>
                  <a:srgbClr val="000000"/>
                </a:solidFill>
              </a:rPr>
              <a:t> «Акт общественного наблюдения за проведением  ЕГЭ в ППЭ»</a:t>
            </a:r>
          </a:p>
        </p:txBody>
      </p:sp>
      <p:sp>
        <p:nvSpPr>
          <p:cNvPr id="5" name="Прямоугольник 12"/>
          <p:cNvSpPr>
            <a:spLocks noChangeArrowheads="1"/>
          </p:cNvSpPr>
          <p:nvPr/>
        </p:nvSpPr>
        <p:spPr bwMode="auto">
          <a:xfrm>
            <a:off x="457200" y="3124200"/>
            <a:ext cx="8461375" cy="180498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44000" bIns="180000">
            <a:spAutoFit/>
          </a:bodyPr>
          <a:lstStyle/>
          <a:p>
            <a:pPr algn="just" eaLnBrk="1" hangingPunct="1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принять</a:t>
            </a:r>
            <a:r>
              <a:rPr lang="ru-RU" sz="2400" i="1" dirty="0">
                <a:solidFill>
                  <a:srgbClr val="000000"/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</a:rPr>
              <a:t>от медицинского работника </a:t>
            </a:r>
            <a:r>
              <a:rPr lang="ru-RU" sz="2400" b="1" i="1" dirty="0">
                <a:solidFill>
                  <a:srgbClr val="002060"/>
                </a:solidFill>
              </a:rPr>
              <a:t>«</a:t>
            </a:r>
            <a:r>
              <a:rPr lang="ru-RU" sz="24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Журнал учета участников ЕГЭ, обратившихся к медицинскому работнику во время проведения экзамена»</a:t>
            </a:r>
            <a:endParaRPr lang="ru-RU" sz="2400" b="1" i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400" dirty="0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447800" y="609600"/>
            <a:ext cx="7239000" cy="457200"/>
          </a:xfrm>
          <a:prstGeom prst="rect">
            <a:avLst/>
          </a:prstGeom>
          <a:noFill/>
        </p:spPr>
        <p:txBody>
          <a:bodyPr lIns="52688" tIns="26344" rIns="52688" bIns="26344"/>
          <a:lstStyle/>
          <a:p>
            <a:pPr algn="ctr">
              <a:defRPr/>
            </a:pPr>
            <a:r>
              <a:rPr lang="ru-RU" sz="2500" b="1" i="1" dirty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Действия руководителя ППЭ и члена ГЭК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25688" y="1435100"/>
            <a:ext cx="4286250" cy="422275"/>
          </a:xfrm>
          <a:prstGeom prst="rect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52688" tIns="26344" rIns="52688" bIns="26344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ru-RU" sz="2400" dirty="0">
                <a:solidFill>
                  <a:srgbClr val="E2001A"/>
                </a:solidFill>
                <a:latin typeface="+mj-lt"/>
                <a:cs typeface="Times New Roman" panose="02020603050405020304" pitchFamily="18" charset="0"/>
              </a:rPr>
              <a:t>Этап завершения ГИА в ППЭ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63" y="2057400"/>
            <a:ext cx="8567737" cy="4708525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>
            <a:spAutoFit/>
          </a:bodyPr>
          <a:lstStyle/>
          <a:p>
            <a:pPr algn="ctr">
              <a:defRPr/>
            </a:pPr>
            <a:r>
              <a:rPr lang="ru-RU" sz="2000" b="1" dirty="0">
                <a:cs typeface="Times New Roman" panose="02020603050405020304" pitchFamily="18" charset="0"/>
              </a:rPr>
              <a:t>В Штабе ППЭ с включенным видеонаблюдением получить от всех ответственных организаторов в аудитории следующие материалы</a:t>
            </a:r>
          </a:p>
          <a:p>
            <a:pPr marL="289338" indent="-289338">
              <a:spcAft>
                <a:spcPts val="576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запечатанные возвратные доставочные пакеты с бланками регистрации, 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с бланками ответов № 1, с бланками ответов № 2</a:t>
            </a:r>
          </a:p>
          <a:p>
            <a:pPr marL="289338" indent="-289338" algn="just">
              <a:spcAft>
                <a:spcPts val="576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конверты с вложенными в них КИМ </a:t>
            </a:r>
          </a:p>
          <a:p>
            <a:pPr marL="289338" indent="-289338" algn="just">
              <a:spcAft>
                <a:spcPts val="576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конверт с использованными черновиками</a:t>
            </a:r>
          </a:p>
          <a:p>
            <a:pPr marL="289338" indent="-289338" algn="just">
              <a:spcAft>
                <a:spcPts val="576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неиспользованные черновики</a:t>
            </a:r>
          </a:p>
          <a:p>
            <a:pPr marL="289338" indent="-289338" algn="just">
              <a:spcAft>
                <a:spcPts val="576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неиспользованные ИК</a:t>
            </a:r>
          </a:p>
          <a:p>
            <a:pPr marL="289338" indent="-289338" algn="just">
              <a:spcAft>
                <a:spcPts val="576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испорченные или имеющие полиграфические дефекты ИК</a:t>
            </a:r>
          </a:p>
          <a:p>
            <a:pPr marL="289338" indent="-289338" algn="just">
              <a:spcAft>
                <a:spcPts val="576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дополнительные бланки №2</a:t>
            </a:r>
          </a:p>
          <a:p>
            <a:pPr marL="289338" indent="-289338" algn="just">
              <a:spcAft>
                <a:spcPts val="576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заполненные формы ППЭ</a:t>
            </a:r>
          </a:p>
          <a:p>
            <a:pPr marL="263439" indent="-263439">
              <a:spcAft>
                <a:spcPts val="346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tx1"/>
                </a:solidFill>
              </a:rPr>
              <a:t>формы, акты и протоколы, используемые в аудитории ППЭ;</a:t>
            </a:r>
          </a:p>
          <a:p>
            <a:pPr marL="263439" indent="-263439">
              <a:spcAft>
                <a:spcPts val="346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tx1"/>
                </a:solidFill>
              </a:rPr>
              <a:t>служебные записки (при наличии)</a:t>
            </a:r>
            <a:endParaRPr lang="ru-RU" sz="2000" b="1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381000" y="762000"/>
            <a:ext cx="1143000" cy="120015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7200" y="990600"/>
            <a:ext cx="8458200" cy="7604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 eaLnBrk="1" hangingPunct="1">
              <a:defRPr/>
            </a:pP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До входа в ППЭ </a:t>
            </a:r>
            <a:r>
              <a:rPr lang="ru-RU" sz="2000" dirty="0">
                <a:cs typeface="Times New Roman" pitchFamily="18" charset="0"/>
              </a:rPr>
              <a:t>- </a:t>
            </a:r>
            <a:r>
              <a:rPr lang="ru-RU" sz="2000" b="1" dirty="0">
                <a:solidFill>
                  <a:srgbClr val="0070C0"/>
                </a:solidFill>
                <a:cs typeface="Times New Roman" pitchFamily="18" charset="0"/>
              </a:rPr>
              <a:t>отдельные места </a:t>
            </a:r>
            <a:r>
              <a:rPr lang="ru-RU" sz="2000" dirty="0">
                <a:cs typeface="Times New Roman" pitchFamily="18" charset="0"/>
              </a:rPr>
              <a:t>для хранения личных вещей участников ЕГЭ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52400" y="6096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i="1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533400"/>
            <a:ext cx="8610600" cy="4572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800" b="1" i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Готовность ППЭ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7200" y="1981200"/>
            <a:ext cx="8458200" cy="106838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 eaLnBrk="1" hangingPunct="1">
              <a:defRPr/>
            </a:pP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До входа в ППЭ </a:t>
            </a:r>
            <a:r>
              <a:rPr lang="ru-RU" sz="2000" dirty="0">
                <a:cs typeface="Times New Roman" pitchFamily="18" charset="0"/>
              </a:rPr>
              <a:t>- </a:t>
            </a:r>
            <a:r>
              <a:rPr lang="ru-RU" sz="2000" b="1" dirty="0">
                <a:solidFill>
                  <a:srgbClr val="0070C0"/>
                </a:solidFill>
                <a:cs typeface="Times New Roman" pitchFamily="18" charset="0"/>
              </a:rPr>
              <a:t>отдельные места </a:t>
            </a:r>
            <a:r>
              <a:rPr lang="ru-RU" sz="2000" dirty="0">
                <a:cs typeface="Times New Roman" pitchFamily="18" charset="0"/>
              </a:rPr>
              <a:t>для хранения личных вещей организаторов ППЭ, медицинского работника, технических специалистов, ассистентов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" y="3200400"/>
            <a:ext cx="8458200" cy="6889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36000" bIns="36000">
            <a:spAutoFit/>
          </a:bodyPr>
          <a:lstStyle/>
          <a:p>
            <a:pPr algn="just" eaLnBrk="1" hangingPunct="1">
              <a:defRPr/>
            </a:pP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До входа в ППЭ </a:t>
            </a:r>
            <a:r>
              <a:rPr lang="ru-RU" sz="2000" dirty="0">
                <a:cs typeface="Times New Roman" pitchFamily="18" charset="0"/>
              </a:rPr>
              <a:t>- п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омещение, для представителей образовательных организаций, сопровождающих участников  ЕГЭ, представителей СМИ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57200" y="4114800"/>
            <a:ext cx="8458200" cy="6889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36000" bIns="36000">
            <a:spAutoFit/>
          </a:bodyPr>
          <a:lstStyle/>
          <a:p>
            <a:pPr algn="just" eaLnBrk="1" hangingPunct="1">
              <a:defRPr/>
            </a:pP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Вход в ППЭ </a:t>
            </a:r>
            <a:r>
              <a:rPr lang="ru-RU" sz="2000" dirty="0">
                <a:cs typeface="Times New Roman" pitchFamily="18" charset="0"/>
              </a:rPr>
              <a:t>оборудован стационарным и/или переносными металлоискателями</a:t>
            </a:r>
            <a:endParaRPr lang="ru-RU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57200" y="4953000"/>
            <a:ext cx="8458200" cy="6889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36000" bIns="36000">
            <a:spAutoFit/>
          </a:bodyPr>
          <a:lstStyle/>
          <a:p>
            <a:pPr algn="just" eaLnBrk="1" hangingPunct="1">
              <a:defRPr/>
            </a:pP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ППЭ </a:t>
            </a:r>
            <a:r>
              <a:rPr lang="ru-RU" sz="2000" dirty="0">
                <a:cs typeface="Times New Roman" pitchFamily="18" charset="0"/>
              </a:rPr>
              <a:t>оборудован системой подавления сигналов подвижной связи                          (</a:t>
            </a:r>
            <a:r>
              <a:rPr lang="ru-RU" sz="2000" i="1" dirty="0">
                <a:cs typeface="Times New Roman" pitchFamily="18" charset="0"/>
              </a:rPr>
              <a:t>выполняется по решению ГЭК</a:t>
            </a:r>
            <a:r>
              <a:rPr lang="ru-RU" sz="2000" dirty="0">
                <a:cs typeface="Times New Roman" pitchFamily="18" charset="0"/>
              </a:rPr>
              <a:t>)</a:t>
            </a:r>
            <a:endParaRPr lang="ru-RU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4"/>
          <p:cNvSpPr>
            <a:spLocks noChangeArrowheads="1"/>
          </p:cNvSpPr>
          <p:nvPr/>
        </p:nvSpPr>
        <p:spPr bwMode="auto">
          <a:xfrm>
            <a:off x="228600" y="609600"/>
            <a:ext cx="853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rgbClr val="002060"/>
                </a:solidFill>
              </a:rPr>
              <a:t>Упаковка черновиков в аудитории</a:t>
            </a:r>
          </a:p>
        </p:txBody>
      </p:sp>
      <p:sp>
        <p:nvSpPr>
          <p:cNvPr id="187395" name="TextBox 5"/>
          <p:cNvSpPr txBox="1">
            <a:spLocks noChangeArrowheads="1"/>
          </p:cNvSpPr>
          <p:nvPr/>
        </p:nvSpPr>
        <p:spPr bwMode="auto">
          <a:xfrm>
            <a:off x="457200" y="1219200"/>
            <a:ext cx="8534400" cy="5254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C00000"/>
                </a:solidFill>
              </a:rPr>
              <a:t>Использованные и неиспользованные  черновики пересчитать</a:t>
            </a:r>
          </a:p>
        </p:txBody>
      </p:sp>
      <p:sp>
        <p:nvSpPr>
          <p:cNvPr id="187396" name="TextBox 10"/>
          <p:cNvSpPr txBox="1">
            <a:spLocks noChangeArrowheads="1"/>
          </p:cNvSpPr>
          <p:nvPr/>
        </p:nvSpPr>
        <p:spPr bwMode="auto">
          <a:xfrm>
            <a:off x="457200" y="2057400"/>
            <a:ext cx="8534400" cy="5254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C00000"/>
                </a:solidFill>
              </a:rPr>
              <a:t>Использованные черновики  необходимо упаковать в конверт и запечатать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" y="2895600"/>
            <a:ext cx="3352800" cy="32956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2000" b="1" dirty="0">
                <a:solidFill>
                  <a:srgbClr val="C00000"/>
                </a:solidFill>
              </a:rPr>
              <a:t>На конверте необходимо указать:                                                                                    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код  региона</a:t>
            </a:r>
          </a:p>
          <a:p>
            <a:pPr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номер ППЭ (наименование и адрес)</a:t>
            </a:r>
          </a:p>
          <a:p>
            <a:pPr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номер аудитории</a:t>
            </a:r>
          </a:p>
          <a:p>
            <a:pPr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код учебного предмета</a:t>
            </a:r>
          </a:p>
          <a:p>
            <a:pPr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название учебного предмета</a:t>
            </a:r>
          </a:p>
          <a:p>
            <a:pPr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количество черновиков в конверте</a:t>
            </a:r>
          </a:p>
        </p:txBody>
      </p:sp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3886200" y="2686050"/>
            <a:ext cx="5257800" cy="4095750"/>
          </a:xfrm>
          <a:prstGeom prst="rect">
            <a:avLst/>
          </a:prstGeom>
          <a:noFill/>
          <a:ln w="25400" cap="flat" cmpd="sng" algn="ctr">
            <a:solidFill>
              <a:srgbClr val="FF9933"/>
            </a:solidFill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9448800" cy="533400"/>
          </a:xfrm>
        </p:spPr>
        <p:txBody>
          <a:bodyPr/>
          <a:lstStyle/>
          <a:p>
            <a:r>
              <a:rPr lang="ru-RU" sz="2500" i="1" smtClean="0">
                <a:solidFill>
                  <a:srgbClr val="002060"/>
                </a:solidFill>
              </a:rPr>
              <a:t>Передача документов руководителю ППЭ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0600" y="1828800"/>
            <a:ext cx="7543800" cy="2667000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marL="197579" indent="-197579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ППЭ-05-01 «Список участников ГИА в аудитории ППЭ</a:t>
            </a:r>
          </a:p>
          <a:p>
            <a:pPr marL="197579" indent="-197579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ППЭ-05-02 «Протокол проведения ЕГЭ в аудитории»</a:t>
            </a:r>
          </a:p>
          <a:p>
            <a:pPr marL="197579" indent="-197579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ППЭ-12-02 «Ведомость коррекции персональных данных участников ГИА в аудитории»</a:t>
            </a:r>
          </a:p>
          <a:p>
            <a:pPr marL="197579" indent="-197579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ППЭ-12-03 «Ведомость использования дополнительных бланков ответов №2»</a:t>
            </a:r>
          </a:p>
          <a:p>
            <a:pPr marL="197579" indent="-197579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ППЭ-16 «Расшифровка кодов образовательных организаций»</a:t>
            </a:r>
          </a:p>
          <a:p>
            <a:pPr marL="197579" indent="-197579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служебные записки при наличии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5257800"/>
            <a:ext cx="7462838" cy="1411288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marL="263439" indent="-263439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ППЭ-14-02 «Ведомость выдачи и возврата экзаменационных материалов по аудиториям ППЭ»</a:t>
            </a:r>
          </a:p>
          <a:p>
            <a:pPr marL="263439" indent="-263439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ППЭ 13-02 МАШ «Сводная ведомость учёта участников и использования экзаменационных материалов в ППЭ»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4572000"/>
            <a:ext cx="6300788" cy="582613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>
              <a:defRPr/>
            </a:pPr>
            <a:r>
              <a:rPr lang="ru-RU" sz="1600" b="1" dirty="0">
                <a:solidFill>
                  <a:srgbClr val="006AB3"/>
                </a:solidFill>
              </a:rPr>
              <a:t>Ответственный организатор расписывается в штабе ППЭ в формах: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6088" y="1325563"/>
            <a:ext cx="6300787" cy="393700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>
              <a:defRPr/>
            </a:pPr>
            <a:r>
              <a:rPr lang="ru-RU" sz="1600" b="1" dirty="0">
                <a:solidFill>
                  <a:srgbClr val="006AB3"/>
                </a:solidFill>
              </a:rPr>
              <a:t>Передаваемые формы: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Заголовок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839200" cy="320675"/>
          </a:xfrm>
        </p:spPr>
        <p:txBody>
          <a:bodyPr/>
          <a:lstStyle/>
          <a:p>
            <a:r>
              <a:rPr lang="ru-RU" sz="2800" i="1" smtClean="0">
                <a:solidFill>
                  <a:srgbClr val="002060"/>
                </a:solidFill>
              </a:rPr>
              <a:t>Протокол проведения ЕГЭ в аудитории (ППЭ-05-02)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25" y="1392238"/>
            <a:ext cx="7159625" cy="4638675"/>
          </a:xfr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8602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4438" y="3311525"/>
            <a:ext cx="798512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7100" y="2081213"/>
            <a:ext cx="33655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35663" y="2074863"/>
            <a:ext cx="3365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6138" y="2314575"/>
            <a:ext cx="3365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4" name="Прямоугольник 8"/>
          <p:cNvSpPr>
            <a:spLocks noChangeArrowheads="1"/>
          </p:cNvSpPr>
          <p:nvPr/>
        </p:nvSpPr>
        <p:spPr bwMode="auto">
          <a:xfrm>
            <a:off x="7558088" y="2740025"/>
            <a:ext cx="1509712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800" b="1">
                <a:solidFill>
                  <a:srgbClr val="006AB3"/>
                </a:solidFill>
              </a:rPr>
              <a:t>форма ППЭ-05-02 </a:t>
            </a:r>
          </a:p>
          <a:p>
            <a:pPr algn="ctr"/>
            <a:r>
              <a:rPr lang="ru-RU" sz="1800" b="1">
                <a:solidFill>
                  <a:srgbClr val="006AB3"/>
                </a:solidFill>
              </a:rPr>
              <a:t>«Протокол проведения </a:t>
            </a:r>
          </a:p>
          <a:p>
            <a:pPr algn="ctr"/>
            <a:r>
              <a:rPr lang="ru-RU" sz="1800" b="1">
                <a:solidFill>
                  <a:srgbClr val="006AB3"/>
                </a:solidFill>
              </a:rPr>
              <a:t>ЕГЭ в аудитории ППЭ»</a:t>
            </a:r>
          </a:p>
        </p:txBody>
      </p:sp>
      <p:pic>
        <p:nvPicPr>
          <p:cNvPr id="86025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3048000"/>
            <a:ext cx="1600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6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5410200"/>
            <a:ext cx="3873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990600"/>
            <a:ext cx="9144000" cy="58674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87043" name="Rectangle 4"/>
          <p:cNvSpPr>
            <a:spLocks noChangeArrowheads="1"/>
          </p:cNvSpPr>
          <p:nvPr/>
        </p:nvSpPr>
        <p:spPr bwMode="auto">
          <a:xfrm>
            <a:off x="457200" y="533400"/>
            <a:ext cx="853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rgbClr val="002060"/>
                </a:solidFill>
                <a:cs typeface="Times New Roman" pitchFamily="18" charset="0"/>
              </a:rPr>
              <a:t>Возвратный доставочный пакет</a:t>
            </a:r>
          </a:p>
        </p:txBody>
      </p:sp>
      <p:pic>
        <p:nvPicPr>
          <p:cNvPr id="8704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00" y="4572000"/>
            <a:ext cx="36449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4102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5257800"/>
            <a:ext cx="388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7"/>
          <p:cNvSpPr txBox="1">
            <a:spLocks noChangeArrowheads="1"/>
          </p:cNvSpPr>
          <p:nvPr/>
        </p:nvSpPr>
        <p:spPr bwMode="auto">
          <a:xfrm>
            <a:off x="457200" y="2819400"/>
            <a:ext cx="2362200" cy="914400"/>
          </a:xfrm>
          <a:prstGeom prst="rect">
            <a:avLst/>
          </a:prstGeom>
          <a:solidFill>
            <a:srgbClr val="6699FF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1800">
                <a:cs typeface="Times New Roman" pitchFamily="18" charset="0"/>
              </a:rPr>
              <a:t>Бланки регистрации - ВДП</a:t>
            </a:r>
          </a:p>
        </p:txBody>
      </p:sp>
      <p:sp>
        <p:nvSpPr>
          <p:cNvPr id="88067" name="Text Box 10"/>
          <p:cNvSpPr txBox="1">
            <a:spLocks noChangeArrowheads="1"/>
          </p:cNvSpPr>
          <p:nvPr/>
        </p:nvSpPr>
        <p:spPr bwMode="auto">
          <a:xfrm>
            <a:off x="457200" y="3965575"/>
            <a:ext cx="2362200" cy="857250"/>
          </a:xfrm>
          <a:prstGeom prst="rect">
            <a:avLst/>
          </a:prstGeom>
          <a:solidFill>
            <a:srgbClr val="6699FF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1800">
                <a:cs typeface="Times New Roman" pitchFamily="18" charset="0"/>
              </a:rPr>
              <a:t>Бланки ответов </a:t>
            </a:r>
          </a:p>
          <a:p>
            <a:pPr algn="ctr" eaLnBrk="1" hangingPunct="1"/>
            <a:r>
              <a:rPr lang="ru-RU" sz="1800">
                <a:cs typeface="Times New Roman" pitchFamily="18" charset="0"/>
              </a:rPr>
              <a:t>№ 1 - ВДП</a:t>
            </a:r>
          </a:p>
        </p:txBody>
      </p:sp>
      <p:sp>
        <p:nvSpPr>
          <p:cNvPr id="88068" name="Text Box 13"/>
          <p:cNvSpPr txBox="1">
            <a:spLocks noChangeArrowheads="1"/>
          </p:cNvSpPr>
          <p:nvPr/>
        </p:nvSpPr>
        <p:spPr bwMode="auto">
          <a:xfrm>
            <a:off x="457200" y="4999038"/>
            <a:ext cx="2438400" cy="1858962"/>
          </a:xfrm>
          <a:prstGeom prst="rect">
            <a:avLst/>
          </a:prstGeom>
          <a:solidFill>
            <a:srgbClr val="6699FF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1800">
                <a:cs typeface="Times New Roman" pitchFamily="18" charset="0"/>
              </a:rPr>
              <a:t>Бланки ответов </a:t>
            </a:r>
          </a:p>
          <a:p>
            <a:pPr algn="ctr" eaLnBrk="1" hangingPunct="1"/>
            <a:r>
              <a:rPr lang="ru-RU" sz="1800">
                <a:cs typeface="Times New Roman" pitchFamily="18" charset="0"/>
              </a:rPr>
              <a:t>№ 2 и дополнительные бланки ответов </a:t>
            </a:r>
          </a:p>
          <a:p>
            <a:pPr algn="ctr" eaLnBrk="1" hangingPunct="1"/>
            <a:r>
              <a:rPr lang="ru-RU" sz="1800">
                <a:cs typeface="Times New Roman" pitchFamily="18" charset="0"/>
              </a:rPr>
              <a:t>№ 2 – ВДП                             (</a:t>
            </a:r>
            <a:r>
              <a:rPr lang="ru-RU" sz="1800" i="1">
                <a:solidFill>
                  <a:srgbClr val="002060"/>
                </a:solidFill>
                <a:cs typeface="Times New Roman" pitchFamily="18" charset="0"/>
              </a:rPr>
              <a:t>исключение - математика базового уровня</a:t>
            </a:r>
            <a:r>
              <a:rPr lang="ru-RU" sz="1800">
                <a:cs typeface="Times New Roman" pitchFamily="18" charset="0"/>
              </a:rPr>
              <a:t>)</a:t>
            </a:r>
          </a:p>
        </p:txBody>
      </p:sp>
      <p:sp>
        <p:nvSpPr>
          <p:cNvPr id="88069" name="Text Box 16"/>
          <p:cNvSpPr txBox="1">
            <a:spLocks noChangeArrowheads="1"/>
          </p:cNvSpPr>
          <p:nvPr/>
        </p:nvSpPr>
        <p:spPr bwMode="auto">
          <a:xfrm>
            <a:off x="3352800" y="2895600"/>
            <a:ext cx="2819400" cy="838200"/>
          </a:xfrm>
          <a:prstGeom prst="rect">
            <a:avLst/>
          </a:prstGeom>
          <a:solidFill>
            <a:srgbClr val="6699FF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1800">
                <a:cs typeface="Times New Roman" pitchFamily="18" charset="0"/>
              </a:rPr>
              <a:t>Использованные КИМ – </a:t>
            </a:r>
            <a:r>
              <a:rPr lang="ru-RU" sz="1800">
                <a:solidFill>
                  <a:srgbClr val="C00000"/>
                </a:solidFill>
                <a:cs typeface="Times New Roman" pitchFamily="18" charset="0"/>
              </a:rPr>
              <a:t>конверт с КИМ</a:t>
            </a:r>
            <a:r>
              <a:rPr lang="ru-RU" sz="1800">
                <a:cs typeface="Times New Roman" pitchFamily="18" charset="0"/>
              </a:rPr>
              <a:t> –                ППЭ-11-01</a:t>
            </a:r>
          </a:p>
        </p:txBody>
      </p:sp>
      <p:sp>
        <p:nvSpPr>
          <p:cNvPr id="88070" name="Text Box 19"/>
          <p:cNvSpPr txBox="1">
            <a:spLocks noChangeArrowheads="1"/>
          </p:cNvSpPr>
          <p:nvPr/>
        </p:nvSpPr>
        <p:spPr bwMode="auto">
          <a:xfrm>
            <a:off x="6477000" y="2895600"/>
            <a:ext cx="2438400" cy="735013"/>
          </a:xfrm>
          <a:prstGeom prst="rect">
            <a:avLst/>
          </a:prstGeom>
          <a:solidFill>
            <a:srgbClr val="6699FF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1800">
                <a:cs typeface="Times New Roman" pitchFamily="18" charset="0"/>
              </a:rPr>
              <a:t>Черновики – ППЭ- </a:t>
            </a:r>
            <a:r>
              <a:rPr lang="ru-RU" sz="1800" b="1">
                <a:solidFill>
                  <a:srgbClr val="C00000"/>
                </a:solidFill>
                <a:cs typeface="Times New Roman" pitchFamily="18" charset="0"/>
              </a:rPr>
              <a:t>конверт</a:t>
            </a:r>
          </a:p>
        </p:txBody>
      </p:sp>
      <p:sp>
        <p:nvSpPr>
          <p:cNvPr id="88071" name="Text Box 22"/>
          <p:cNvSpPr txBox="1">
            <a:spLocks noChangeArrowheads="1"/>
          </p:cNvSpPr>
          <p:nvPr/>
        </p:nvSpPr>
        <p:spPr bwMode="auto">
          <a:xfrm>
            <a:off x="3352800" y="5334000"/>
            <a:ext cx="2819400" cy="1066800"/>
          </a:xfrm>
          <a:prstGeom prst="rect">
            <a:avLst/>
          </a:prstGeom>
          <a:solidFill>
            <a:srgbClr val="6699FF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1800">
                <a:cs typeface="Times New Roman" pitchFamily="18" charset="0"/>
              </a:rPr>
              <a:t>Неиспользованные индивидуальные комплекты –                                ППЭ-11-01</a:t>
            </a:r>
          </a:p>
        </p:txBody>
      </p:sp>
      <p:sp>
        <p:nvSpPr>
          <p:cNvPr id="88072" name="Text Box 25"/>
          <p:cNvSpPr txBox="1">
            <a:spLocks noChangeArrowheads="1"/>
          </p:cNvSpPr>
          <p:nvPr/>
        </p:nvSpPr>
        <p:spPr bwMode="auto">
          <a:xfrm>
            <a:off x="3352800" y="3962400"/>
            <a:ext cx="2819400" cy="1066800"/>
          </a:xfrm>
          <a:prstGeom prst="rect">
            <a:avLst/>
          </a:prstGeom>
          <a:solidFill>
            <a:srgbClr val="6699FF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1800">
                <a:cs typeface="Times New Roman" pitchFamily="18" charset="0"/>
              </a:rPr>
              <a:t>ИК: испорченные, с типографским дефектом и др. –                                           ППЭ-11-01</a:t>
            </a:r>
          </a:p>
        </p:txBody>
      </p:sp>
      <p:sp>
        <p:nvSpPr>
          <p:cNvPr id="88073" name="Text Box 34"/>
          <p:cNvSpPr txBox="1">
            <a:spLocks noChangeArrowheads="1"/>
          </p:cNvSpPr>
          <p:nvPr/>
        </p:nvSpPr>
        <p:spPr bwMode="auto">
          <a:xfrm>
            <a:off x="6477000" y="4038600"/>
            <a:ext cx="2438400" cy="922338"/>
          </a:xfrm>
          <a:prstGeom prst="rect">
            <a:avLst/>
          </a:prstGeom>
          <a:solidFill>
            <a:srgbClr val="6699FF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1800">
                <a:cs typeface="Times New Roman" pitchFamily="18" charset="0"/>
              </a:rPr>
              <a:t>Пакет с заполненными формами ППЭ - файл</a:t>
            </a:r>
          </a:p>
        </p:txBody>
      </p:sp>
      <p:sp>
        <p:nvSpPr>
          <p:cNvPr id="88074" name="Rectangle 4"/>
          <p:cNvSpPr>
            <a:spLocks noChangeArrowheads="1"/>
          </p:cNvSpPr>
          <p:nvPr/>
        </p:nvSpPr>
        <p:spPr bwMode="auto">
          <a:xfrm>
            <a:off x="457200" y="53340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rgbClr val="002060"/>
                </a:solidFill>
                <a:cs typeface="Times New Roman" pitchFamily="18" charset="0"/>
              </a:rPr>
              <a:t>Передача экзаменационных материалов на этапе завершения ЕГЭ</a:t>
            </a:r>
            <a:endParaRPr lang="ru-RU" sz="2800" b="1" i="1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57200" y="1447800"/>
            <a:ext cx="8534400" cy="11414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ответственный организатор </a:t>
            </a:r>
            <a:r>
              <a:rPr lang="ru-RU" sz="2000" dirty="0"/>
              <a:t>в аудитории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передает</a:t>
            </a:r>
            <a:r>
              <a:rPr lang="ru-RU" sz="2000" dirty="0"/>
              <a:t>  руководителю ППЭ экзаменационные материалы и пакет документации, сформированный в аудитории ППЭ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8076" name="Text Box 34"/>
          <p:cNvSpPr txBox="1">
            <a:spLocks noChangeArrowheads="1"/>
          </p:cNvSpPr>
          <p:nvPr/>
        </p:nvSpPr>
        <p:spPr bwMode="auto">
          <a:xfrm>
            <a:off x="6477000" y="5334000"/>
            <a:ext cx="2438400" cy="922338"/>
          </a:xfrm>
          <a:prstGeom prst="rect">
            <a:avLst/>
          </a:prstGeom>
          <a:solidFill>
            <a:srgbClr val="6699FF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1800">
                <a:cs typeface="Times New Roman" pitchFamily="18" charset="0"/>
              </a:rPr>
              <a:t>ДБО №2 - файл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Прямоугольник 12"/>
          <p:cNvSpPr>
            <a:spLocks noChangeArrowheads="1"/>
          </p:cNvSpPr>
          <p:nvPr/>
        </p:nvSpPr>
        <p:spPr bwMode="auto">
          <a:xfrm rot="10800000" flipV="1">
            <a:off x="4724400" y="1524000"/>
            <a:ext cx="426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</a:pPr>
            <a:r>
              <a:rPr lang="ru-RU" sz="2000" b="1" i="1">
                <a:solidFill>
                  <a:srgbClr val="C00000"/>
                </a:solidFill>
              </a:rPr>
              <a:t>Сопроводительный бланк к экзаменационным материалам № 2</a:t>
            </a:r>
            <a:endParaRPr lang="ru-RU">
              <a:solidFill>
                <a:srgbClr val="C00000"/>
              </a:solidFill>
            </a:endParaRPr>
          </a:p>
        </p:txBody>
      </p:sp>
      <p:sp>
        <p:nvSpPr>
          <p:cNvPr id="89091" name="Rectangle 4"/>
          <p:cNvSpPr>
            <a:spLocks noChangeArrowheads="1"/>
          </p:cNvSpPr>
          <p:nvPr/>
        </p:nvSpPr>
        <p:spPr bwMode="auto">
          <a:xfrm>
            <a:off x="228600" y="60960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rgbClr val="002060"/>
                </a:solidFill>
              </a:rPr>
              <a:t>Сопроводительный бланк к ЭМ № 2  в аудитории (форма ППЭ-11-01»)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05400" y="2209800"/>
            <a:ext cx="3733800" cy="5254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Использованные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КИМы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05400" y="3429000"/>
            <a:ext cx="3733800" cy="8334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ИК: испорченные, с типографским дефектом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05400" y="2819400"/>
            <a:ext cx="3733800" cy="5254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Неиспользованные ИК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228600" y="1524000"/>
            <a:ext cx="3911600" cy="5334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89096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5105400"/>
            <a:ext cx="3873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5791200"/>
            <a:ext cx="3873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Прямоугольник 12"/>
          <p:cNvSpPr>
            <a:spLocks noChangeArrowheads="1"/>
          </p:cNvSpPr>
          <p:nvPr/>
        </p:nvSpPr>
        <p:spPr bwMode="auto">
          <a:xfrm rot="10800000" flipV="1">
            <a:off x="4413250" y="846138"/>
            <a:ext cx="458787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eaLnBrk="1" hangingPunct="1">
              <a:spcBef>
                <a:spcPct val="20000"/>
              </a:spcBef>
              <a:buClr>
                <a:schemeClr val="tx1"/>
              </a:buClr>
            </a:pPr>
            <a:r>
              <a:rPr lang="ru-RU" sz="2000" b="1" i="1">
                <a:solidFill>
                  <a:srgbClr val="0033CC"/>
                </a:solidFill>
              </a:rPr>
              <a:t>Сопроводительный бланк к экзаменационным материалам:</a:t>
            </a:r>
          </a:p>
          <a:p>
            <a:pPr marL="266700" indent="-266700" eaLnBrk="1" hangingPunct="1">
              <a:spcBef>
                <a:spcPct val="20000"/>
              </a:spcBef>
              <a:buClr>
                <a:schemeClr val="tx1"/>
              </a:buClr>
              <a:buFontTx/>
              <a:buAutoNum type="arabicPeriod"/>
            </a:pPr>
            <a:r>
              <a:rPr lang="ru-RU" sz="2000" b="1"/>
              <a:t>Экзаменационные материалы:</a:t>
            </a:r>
          </a:p>
          <a:p>
            <a:pPr marL="266700" indent="-266700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2000"/>
              <a:t>Использованные КИМ;</a:t>
            </a:r>
          </a:p>
          <a:p>
            <a:pPr marL="266700" indent="-266700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2000"/>
              <a:t>Черновики в </a:t>
            </a:r>
            <a:r>
              <a:rPr lang="ru-RU" sz="2000" b="1">
                <a:solidFill>
                  <a:srgbClr val="C00000"/>
                </a:solidFill>
              </a:rPr>
              <a:t>конвертах</a:t>
            </a:r>
            <a:r>
              <a:rPr lang="ru-RU" sz="2000"/>
              <a:t>;</a:t>
            </a:r>
          </a:p>
          <a:p>
            <a:pPr marL="266700" indent="-266700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2000"/>
              <a:t>Неиспользованные ИК;</a:t>
            </a:r>
          </a:p>
          <a:p>
            <a:pPr marL="266700" indent="-266700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2000"/>
              <a:t>ИК: испорченные, с типографским  дефектом;</a:t>
            </a:r>
          </a:p>
          <a:p>
            <a:pPr marL="266700" indent="-266700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2000"/>
              <a:t>Неиспользованные доставочные спецпакеты  по 5 ИК;</a:t>
            </a:r>
          </a:p>
          <a:p>
            <a:pPr marL="266700" indent="-266700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2000"/>
              <a:t>Неиспользованные спецпакеты по 15 ИК;</a:t>
            </a:r>
          </a:p>
          <a:p>
            <a:pPr marL="266700" indent="-266700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2000"/>
              <a:t>Неиспользованные дополнительные бланки ответов № 2;</a:t>
            </a:r>
          </a:p>
          <a:p>
            <a:pPr marL="266700" indent="-266700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2000"/>
              <a:t>Неиспользованные ВДП;</a:t>
            </a:r>
          </a:p>
          <a:p>
            <a:pPr marL="266700" indent="-266700" eaLnBrk="1" hangingPunct="1">
              <a:spcBef>
                <a:spcPct val="20000"/>
              </a:spcBef>
              <a:buClr>
                <a:schemeClr val="tx1"/>
              </a:buClr>
            </a:pPr>
            <a:r>
              <a:rPr lang="ru-RU" sz="2000" b="1"/>
              <a:t>2.  Формы, ведомости  ППЭ</a:t>
            </a:r>
          </a:p>
          <a:p>
            <a:pPr marL="266700" indent="-266700" eaLnBrk="1" hangingPunct="1">
              <a:spcBef>
                <a:spcPct val="20000"/>
              </a:spcBef>
              <a:buClr>
                <a:schemeClr val="tx1"/>
              </a:buClr>
            </a:pPr>
            <a:r>
              <a:rPr lang="ru-RU" sz="2000" b="1"/>
              <a:t>3.   Другое</a:t>
            </a:r>
          </a:p>
          <a:p>
            <a:pPr marL="266700" indent="-266700" eaLnBrk="1" hangingPunct="1">
              <a:spcBef>
                <a:spcPct val="20000"/>
              </a:spcBef>
              <a:buClr>
                <a:schemeClr val="tx1"/>
              </a:buClr>
            </a:pPr>
            <a:r>
              <a:rPr lang="ru-RU" sz="2000"/>
              <a:t> </a:t>
            </a:r>
          </a:p>
        </p:txBody>
      </p:sp>
      <p:grpSp>
        <p:nvGrpSpPr>
          <p:cNvPr id="90115" name="Группа 40"/>
          <p:cNvGrpSpPr>
            <a:grpSpLocks/>
          </p:cNvGrpSpPr>
          <p:nvPr/>
        </p:nvGrpSpPr>
        <p:grpSpPr bwMode="auto">
          <a:xfrm>
            <a:off x="2438400" y="1066800"/>
            <a:ext cx="1920875" cy="1096963"/>
            <a:chOff x="2643174" y="2269912"/>
            <a:chExt cx="1928826" cy="1097177"/>
          </a:xfrm>
        </p:grpSpPr>
        <p:grpSp>
          <p:nvGrpSpPr>
            <p:cNvPr id="90132" name="Группа 32"/>
            <p:cNvGrpSpPr>
              <a:grpSpLocks/>
            </p:cNvGrpSpPr>
            <p:nvPr/>
          </p:nvGrpSpPr>
          <p:grpSpPr bwMode="auto">
            <a:xfrm>
              <a:off x="2643174" y="2269912"/>
              <a:ext cx="1785918" cy="1087638"/>
              <a:chOff x="468313" y="2997200"/>
              <a:chExt cx="5010124" cy="3940251"/>
            </a:xfrm>
          </p:grpSpPr>
          <p:pic>
            <p:nvPicPr>
              <p:cNvPr id="2" name="Picture 30" descr="image005"/>
              <p:cNvPicPr>
                <a:picLocks noChangeAspect="1" noChangeArrowheads="1"/>
              </p:cNvPicPr>
              <p:nvPr/>
            </p:nvPicPr>
            <p:blipFill>
              <a:blip r:embed="rId2"/>
              <a:srcRect t="53729"/>
              <a:stretch>
                <a:fillRect/>
              </a:stretch>
            </p:blipFill>
            <p:spPr bwMode="auto">
              <a:xfrm>
                <a:off x="468313" y="2997200"/>
                <a:ext cx="4677635" cy="334781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" name="Picture 32" descr="image005"/>
              <p:cNvPicPr>
                <a:picLocks noChangeAspect="1" noChangeArrowheads="1"/>
              </p:cNvPicPr>
              <p:nvPr/>
            </p:nvPicPr>
            <p:blipFill>
              <a:blip r:embed="rId3"/>
              <a:srcRect t="53729"/>
              <a:stretch>
                <a:fillRect/>
              </a:stretch>
            </p:blipFill>
            <p:spPr bwMode="auto">
              <a:xfrm>
                <a:off x="633776" y="3279062"/>
                <a:ext cx="4677635" cy="334781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" name="Picture 34" descr="image005"/>
              <p:cNvPicPr>
                <a:picLocks noChangeAspect="1" noChangeArrowheads="1"/>
              </p:cNvPicPr>
              <p:nvPr/>
            </p:nvPicPr>
            <p:blipFill>
              <a:blip r:embed="rId2"/>
              <a:srcRect t="53729"/>
              <a:stretch>
                <a:fillRect/>
              </a:stretch>
            </p:blipFill>
            <p:spPr bwMode="auto">
              <a:xfrm>
                <a:off x="799236" y="3589684"/>
                <a:ext cx="4677635" cy="334781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</p:spPr>
          </p:pic>
        </p:grpSp>
        <p:sp>
          <p:nvSpPr>
            <p:cNvPr id="5" name="File"/>
            <p:cNvSpPr>
              <a:spLocks noEditPoints="1" noChangeArrowheads="1"/>
            </p:cNvSpPr>
            <p:nvPr/>
          </p:nvSpPr>
          <p:spPr bwMode="auto">
            <a:xfrm>
              <a:off x="2928513" y="2357242"/>
              <a:ext cx="1643487" cy="1000320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90134" name="Text Box 14"/>
            <p:cNvSpPr txBox="1">
              <a:spLocks noChangeArrowheads="1"/>
            </p:cNvSpPr>
            <p:nvPr/>
          </p:nvSpPr>
          <p:spPr bwMode="auto">
            <a:xfrm>
              <a:off x="3000364" y="2785950"/>
              <a:ext cx="1457335" cy="581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sz="1600">
                  <a:cs typeface="Times New Roman" pitchFamily="18" charset="0"/>
                </a:rPr>
                <a:t>аудитория № 2</a:t>
              </a:r>
            </a:p>
          </p:txBody>
        </p:sp>
      </p:grpSp>
      <p:grpSp>
        <p:nvGrpSpPr>
          <p:cNvPr id="90116" name="Группа 40"/>
          <p:cNvGrpSpPr>
            <a:grpSpLocks/>
          </p:cNvGrpSpPr>
          <p:nvPr/>
        </p:nvGrpSpPr>
        <p:grpSpPr bwMode="auto">
          <a:xfrm>
            <a:off x="304800" y="1066800"/>
            <a:ext cx="1936750" cy="1096963"/>
            <a:chOff x="2643174" y="2269912"/>
            <a:chExt cx="1928826" cy="1097177"/>
          </a:xfrm>
        </p:grpSpPr>
        <p:grpSp>
          <p:nvGrpSpPr>
            <p:cNvPr id="90126" name="Группа 32"/>
            <p:cNvGrpSpPr>
              <a:grpSpLocks/>
            </p:cNvGrpSpPr>
            <p:nvPr/>
          </p:nvGrpSpPr>
          <p:grpSpPr bwMode="auto">
            <a:xfrm>
              <a:off x="2643174" y="2269912"/>
              <a:ext cx="1785918" cy="1087638"/>
              <a:chOff x="468313" y="2997200"/>
              <a:chExt cx="5010124" cy="3940251"/>
            </a:xfrm>
          </p:grpSpPr>
          <p:pic>
            <p:nvPicPr>
              <p:cNvPr id="6" name="Picture 30" descr="image005"/>
              <p:cNvPicPr>
                <a:picLocks noChangeAspect="1" noChangeArrowheads="1"/>
              </p:cNvPicPr>
              <p:nvPr/>
            </p:nvPicPr>
            <p:blipFill>
              <a:blip r:embed="rId4"/>
              <a:srcRect t="53729"/>
              <a:stretch>
                <a:fillRect/>
              </a:stretch>
            </p:blipFill>
            <p:spPr bwMode="auto">
              <a:xfrm>
                <a:off x="468313" y="2997200"/>
                <a:ext cx="4683646" cy="334781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32" descr="image005"/>
              <p:cNvPicPr>
                <a:picLocks noChangeAspect="1" noChangeArrowheads="1"/>
              </p:cNvPicPr>
              <p:nvPr/>
            </p:nvPicPr>
            <p:blipFill>
              <a:blip r:embed="rId3"/>
              <a:srcRect t="53729"/>
              <a:stretch>
                <a:fillRect/>
              </a:stretch>
            </p:blipFill>
            <p:spPr bwMode="auto">
              <a:xfrm>
                <a:off x="632419" y="3279062"/>
                <a:ext cx="4683646" cy="334781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34" descr="image005"/>
              <p:cNvPicPr>
                <a:picLocks noChangeAspect="1" noChangeArrowheads="1"/>
              </p:cNvPicPr>
              <p:nvPr/>
            </p:nvPicPr>
            <p:blipFill>
              <a:blip r:embed="rId4"/>
              <a:srcRect t="53729"/>
              <a:stretch>
                <a:fillRect/>
              </a:stretch>
            </p:blipFill>
            <p:spPr bwMode="auto">
              <a:xfrm>
                <a:off x="796523" y="3589684"/>
                <a:ext cx="4683646" cy="334781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</p:spPr>
          </p:pic>
        </p:grpSp>
        <p:sp>
          <p:nvSpPr>
            <p:cNvPr id="10" name="File"/>
            <p:cNvSpPr>
              <a:spLocks noEditPoints="1" noChangeArrowheads="1"/>
            </p:cNvSpPr>
            <p:nvPr/>
          </p:nvSpPr>
          <p:spPr bwMode="auto">
            <a:xfrm>
              <a:off x="2929336" y="2357242"/>
              <a:ext cx="1642664" cy="1000320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90128" name="Text Box 14"/>
            <p:cNvSpPr txBox="1">
              <a:spLocks noChangeArrowheads="1"/>
            </p:cNvSpPr>
            <p:nvPr/>
          </p:nvSpPr>
          <p:spPr bwMode="auto">
            <a:xfrm>
              <a:off x="3000364" y="2785950"/>
              <a:ext cx="1457335" cy="581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sz="1600">
                  <a:cs typeface="Times New Roman" pitchFamily="18" charset="0"/>
                </a:rPr>
                <a:t>аудитория № 1</a:t>
              </a:r>
            </a:p>
          </p:txBody>
        </p:sp>
      </p:grpSp>
      <p:grpSp>
        <p:nvGrpSpPr>
          <p:cNvPr id="90117" name="Группа 40"/>
          <p:cNvGrpSpPr>
            <a:grpSpLocks/>
          </p:cNvGrpSpPr>
          <p:nvPr/>
        </p:nvGrpSpPr>
        <p:grpSpPr bwMode="auto">
          <a:xfrm>
            <a:off x="228600" y="2209800"/>
            <a:ext cx="1936750" cy="1096963"/>
            <a:chOff x="2643174" y="2269912"/>
            <a:chExt cx="1928826" cy="1097177"/>
          </a:xfrm>
        </p:grpSpPr>
        <p:grpSp>
          <p:nvGrpSpPr>
            <p:cNvPr id="90120" name="Группа 32"/>
            <p:cNvGrpSpPr>
              <a:grpSpLocks/>
            </p:cNvGrpSpPr>
            <p:nvPr/>
          </p:nvGrpSpPr>
          <p:grpSpPr bwMode="auto">
            <a:xfrm>
              <a:off x="2643174" y="2269912"/>
              <a:ext cx="1785918" cy="1087638"/>
              <a:chOff x="468313" y="2997200"/>
              <a:chExt cx="5010124" cy="3940251"/>
            </a:xfrm>
          </p:grpSpPr>
          <p:pic>
            <p:nvPicPr>
              <p:cNvPr id="71" name="Picture 30" descr="image005"/>
              <p:cNvPicPr>
                <a:picLocks noChangeAspect="1" noChangeArrowheads="1"/>
              </p:cNvPicPr>
              <p:nvPr/>
            </p:nvPicPr>
            <p:blipFill>
              <a:blip r:embed="rId4"/>
              <a:srcRect t="53729"/>
              <a:stretch>
                <a:fillRect/>
              </a:stretch>
            </p:blipFill>
            <p:spPr bwMode="auto">
              <a:xfrm>
                <a:off x="468313" y="2997200"/>
                <a:ext cx="4683646" cy="334781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" name="Picture 32" descr="image005"/>
              <p:cNvPicPr>
                <a:picLocks noChangeAspect="1" noChangeArrowheads="1"/>
              </p:cNvPicPr>
              <p:nvPr/>
            </p:nvPicPr>
            <p:blipFill>
              <a:blip r:embed="rId3"/>
              <a:srcRect t="53729"/>
              <a:stretch>
                <a:fillRect/>
              </a:stretch>
            </p:blipFill>
            <p:spPr bwMode="auto">
              <a:xfrm>
                <a:off x="632419" y="3279062"/>
                <a:ext cx="4683646" cy="334781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" name="Picture 34" descr="image005"/>
              <p:cNvPicPr>
                <a:picLocks noChangeAspect="1" noChangeArrowheads="1"/>
              </p:cNvPicPr>
              <p:nvPr/>
            </p:nvPicPr>
            <p:blipFill>
              <a:blip r:embed="rId4"/>
              <a:srcRect t="53729"/>
              <a:stretch>
                <a:fillRect/>
              </a:stretch>
            </p:blipFill>
            <p:spPr bwMode="auto">
              <a:xfrm>
                <a:off x="796523" y="3589684"/>
                <a:ext cx="4683646" cy="334781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</p:spPr>
          </p:pic>
        </p:grpSp>
        <p:sp>
          <p:nvSpPr>
            <p:cNvPr id="36" name="File"/>
            <p:cNvSpPr>
              <a:spLocks noEditPoints="1" noChangeArrowheads="1"/>
            </p:cNvSpPr>
            <p:nvPr/>
          </p:nvSpPr>
          <p:spPr bwMode="auto">
            <a:xfrm>
              <a:off x="2929336" y="2357242"/>
              <a:ext cx="1642664" cy="1000320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90122" name="Text Box 14"/>
            <p:cNvSpPr txBox="1">
              <a:spLocks noChangeArrowheads="1"/>
            </p:cNvSpPr>
            <p:nvPr/>
          </p:nvSpPr>
          <p:spPr bwMode="auto">
            <a:xfrm>
              <a:off x="3000364" y="2785950"/>
              <a:ext cx="1457335" cy="581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sz="1600">
                  <a:cs typeface="Times New Roman" pitchFamily="18" charset="0"/>
                </a:rPr>
                <a:t>аудитория № 3</a:t>
              </a:r>
            </a:p>
          </p:txBody>
        </p:sp>
      </p:grpSp>
      <p:sp>
        <p:nvSpPr>
          <p:cNvPr id="90118" name="Rectangle 4"/>
          <p:cNvSpPr>
            <a:spLocks noChangeArrowheads="1"/>
          </p:cNvSpPr>
          <p:nvPr/>
        </p:nvSpPr>
        <p:spPr bwMode="auto">
          <a:xfrm>
            <a:off x="460375" y="609600"/>
            <a:ext cx="8524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rgbClr val="002060"/>
                </a:solidFill>
              </a:rPr>
              <a:t>Формирование экзаменационных материалов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304800" y="3352800"/>
            <a:ext cx="2743200" cy="35052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Box 10"/>
          <p:cNvSpPr txBox="1">
            <a:spLocks noChangeArrowheads="1"/>
          </p:cNvSpPr>
          <p:nvPr/>
        </p:nvSpPr>
        <p:spPr bwMode="auto">
          <a:xfrm>
            <a:off x="533400" y="1752600"/>
            <a:ext cx="3810000" cy="38211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216000" bIns="216000">
            <a:spAutoFit/>
          </a:bodyPr>
          <a:lstStyle/>
          <a:p>
            <a:pPr eaLnBrk="1" hangingPunct="1">
              <a:defRPr/>
            </a:pPr>
            <a:r>
              <a:rPr lang="ru-RU" sz="2000" b="1" i="1" dirty="0">
                <a:solidFill>
                  <a:srgbClr val="002060"/>
                </a:solidFill>
                <a:cs typeface="Times New Roman" pitchFamily="18" charset="0"/>
              </a:rPr>
              <a:t>сложить</a:t>
            </a:r>
            <a:r>
              <a:rPr lang="ru-RU" sz="200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000" dirty="0">
                <a:cs typeface="Times New Roman" pitchFamily="18" charset="0"/>
              </a:rPr>
              <a:t>в одну пачку</a:t>
            </a:r>
            <a:r>
              <a:rPr lang="ru-RU" sz="1800" dirty="0">
                <a:solidFill>
                  <a:srgbClr val="0033CC"/>
                </a:solidFill>
                <a:cs typeface="Times New Roman" pitchFamily="18" charset="0"/>
              </a:rPr>
              <a:t> из ППЭ </a:t>
            </a:r>
            <a:r>
              <a:rPr lang="ru-RU" sz="2000" dirty="0">
                <a:solidFill>
                  <a:srgbClr val="0033CC"/>
                </a:solidFill>
                <a:cs typeface="Times New Roman" pitchFamily="18" charset="0"/>
              </a:rPr>
              <a:t>НЕИСПОЛЬЗОВАННЫЕ ЭМ </a:t>
            </a:r>
            <a:r>
              <a:rPr lang="ru-RU" sz="2000" dirty="0">
                <a:cs typeface="Times New Roman" pitchFamily="18" charset="0"/>
              </a:rPr>
              <a:t>(неиспользованные ИК,</a:t>
            </a:r>
            <a:br>
              <a:rPr lang="ru-RU" sz="2000" dirty="0"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</a:rPr>
              <a:t>неиспользованные пакеты по 5 ИК,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0000"/>
                </a:solidFill>
              </a:rPr>
              <a:t>неиспользованные пакеты по 15 ИК)</a:t>
            </a:r>
            <a:endParaRPr lang="ru-RU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000" dirty="0">
                <a:solidFill>
                  <a:srgbClr val="0033CC"/>
                </a:solidFill>
              </a:rPr>
              <a:t>ПРИЛОЖИТЬ СОПРОВОДИТЕЛЬНЫЙ БЛАНК ППЭ-11-01 и ПЕРЕВЯЗАТЬ</a:t>
            </a:r>
          </a:p>
        </p:txBody>
      </p:sp>
      <p:sp>
        <p:nvSpPr>
          <p:cNvPr id="91139" name="Rectangle 4"/>
          <p:cNvSpPr>
            <a:spLocks noChangeArrowheads="1"/>
          </p:cNvSpPr>
          <p:nvPr/>
        </p:nvSpPr>
        <p:spPr bwMode="auto">
          <a:xfrm>
            <a:off x="533400" y="762000"/>
            <a:ext cx="3733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rgbClr val="002060"/>
                </a:solidFill>
              </a:rPr>
              <a:t>Руководитель ППЭ должен: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4419600" y="0"/>
            <a:ext cx="5029200" cy="6858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91141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4648200"/>
            <a:ext cx="3873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8610600" y="2590800"/>
            <a:ext cx="417513" cy="5334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 sz="3400" dirty="0"/>
          </a:p>
        </p:txBody>
      </p:sp>
      <p:sp>
        <p:nvSpPr>
          <p:cNvPr id="8" name="Овал 7"/>
          <p:cNvSpPr/>
          <p:nvPr/>
        </p:nvSpPr>
        <p:spPr>
          <a:xfrm>
            <a:off x="8610600" y="3352800"/>
            <a:ext cx="417513" cy="3048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 sz="3400" dirty="0"/>
          </a:p>
        </p:txBody>
      </p:sp>
      <p:pic>
        <p:nvPicPr>
          <p:cNvPr id="91144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5562600"/>
            <a:ext cx="3873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"/>
          <p:cNvSpPr>
            <a:spLocks noChangeArrowheads="1"/>
          </p:cNvSpPr>
          <p:nvPr/>
        </p:nvSpPr>
        <p:spPr bwMode="auto">
          <a:xfrm>
            <a:off x="222250" y="609600"/>
            <a:ext cx="854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rgbClr val="002060"/>
                </a:solidFill>
              </a:rPr>
              <a:t>Руководитель ППЭ должен:</a:t>
            </a:r>
          </a:p>
        </p:txBody>
      </p:sp>
      <p:sp>
        <p:nvSpPr>
          <p:cNvPr id="4" name="Прямоугольник 12"/>
          <p:cNvSpPr>
            <a:spLocks noChangeArrowheads="1"/>
          </p:cNvSpPr>
          <p:nvPr/>
        </p:nvSpPr>
        <p:spPr bwMode="auto">
          <a:xfrm>
            <a:off x="460375" y="1066800"/>
            <a:ext cx="8524875" cy="15589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44000" bIns="180000">
            <a:spAutoFit/>
          </a:bodyPr>
          <a:lstStyle/>
          <a:p>
            <a:pPr algn="just" eaLnBrk="1" hangingPunct="1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проверить</a:t>
            </a:r>
            <a:r>
              <a:rPr lang="ru-RU" sz="2000" dirty="0">
                <a:solidFill>
                  <a:srgbClr val="000000"/>
                </a:solidFill>
              </a:rPr>
              <a:t> информацию, внесенную  в формы ППЭ, предназначенные для заполнения в аудиториях</a:t>
            </a:r>
          </a:p>
          <a:p>
            <a:pPr algn="just" eaLnBrk="1" hangingPunct="1">
              <a:defRPr/>
            </a:pPr>
            <a:endParaRPr lang="ru-RU" sz="2000" dirty="0">
              <a:solidFill>
                <a:srgbClr val="000000"/>
              </a:solidFill>
            </a:endParaRPr>
          </a:p>
          <a:p>
            <a:pPr algn="just" eaLnBrk="1" hangingPunct="1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проверить</a:t>
            </a:r>
            <a:r>
              <a:rPr lang="ru-RU" sz="2000" dirty="0">
                <a:solidFill>
                  <a:srgbClr val="000000"/>
                </a:solidFill>
              </a:rPr>
              <a:t> подписи организаторов в документации из аудиторий </a:t>
            </a:r>
          </a:p>
        </p:txBody>
      </p:sp>
      <p:sp>
        <p:nvSpPr>
          <p:cNvPr id="2" name="TextBox 10"/>
          <p:cNvSpPr txBox="1">
            <a:spLocks noChangeArrowheads="1"/>
          </p:cNvSpPr>
          <p:nvPr/>
        </p:nvSpPr>
        <p:spPr bwMode="auto">
          <a:xfrm>
            <a:off x="457200" y="2743200"/>
            <a:ext cx="8601075" cy="38211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216000" bIns="216000">
            <a:spAutoFit/>
          </a:bodyPr>
          <a:lstStyle/>
          <a:p>
            <a:pPr marL="180975" indent="-180975" algn="just" eaLnBrk="1" hangingPunct="1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сложить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 в отдельные пачки экзаменационные материалы  из аудиторий:</a:t>
            </a:r>
          </a:p>
          <a:p>
            <a:pPr marL="180975" indent="-180975" algn="just" eaLnBrk="1" hangingPunct="1">
              <a:defRPr/>
            </a:pPr>
            <a:endParaRPr lang="ru-RU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marL="180975" indent="-180975" algn="just" eaLnBrk="1" hangingPunct="1">
              <a:buFontTx/>
              <a:buChar char="•"/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использованные КИМ</a:t>
            </a:r>
          </a:p>
          <a:p>
            <a:pPr marL="180975" indent="-180975" algn="just" eaLnBrk="1" hangingPunct="1">
              <a:buFontTx/>
              <a:buChar char="•"/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испорченные или имеющие полиграфические дефекты ИК</a:t>
            </a:r>
          </a:p>
          <a:p>
            <a:pPr marL="180975" indent="-180975" algn="just" eaLnBrk="1" hangingPunct="1">
              <a:buFontTx/>
              <a:buChar char="•"/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черновики в конвертах</a:t>
            </a:r>
          </a:p>
          <a:p>
            <a:pPr marL="180975" indent="-180975" algn="just" eaLnBrk="1" hangingPunct="1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приложить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сопроводительный бланк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ППЭ-11-01</a:t>
            </a:r>
            <a:r>
              <a:rPr lang="ru-RU" sz="2000" dirty="0"/>
              <a:t> и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перевязать</a:t>
            </a:r>
          </a:p>
          <a:p>
            <a:pPr marL="180975" indent="-180975" algn="just" eaLnBrk="1" hangingPunct="1">
              <a:defRPr/>
            </a:pPr>
            <a:endParaRPr lang="ru-RU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marL="180975" indent="-180975" algn="just" eaLnBrk="1" hangingPunct="1">
              <a:buFontTx/>
              <a:buChar char="•"/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неиспользованные ДБО № 2 сложить в файлы,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приложить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сопроводительный бланк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ППЭ-11-01</a:t>
            </a:r>
            <a:r>
              <a:rPr lang="ru-RU" sz="2000" dirty="0"/>
              <a:t> и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перевязать</a:t>
            </a:r>
            <a:endParaRPr lang="ru-RU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marL="180975" indent="-180975" algn="just" eaLnBrk="1" hangingPunct="1">
              <a:buFontTx/>
              <a:buChar char="•"/>
              <a:defRPr/>
            </a:pPr>
            <a:endParaRPr lang="ru-RU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marL="180975" indent="-180975" algn="just" eaLnBrk="1" hangingPunct="1">
              <a:buFontTx/>
              <a:buChar char="•"/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ВДП – не перевязывать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Заголовок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348663" cy="396875"/>
          </a:xfrm>
        </p:spPr>
        <p:txBody>
          <a:bodyPr/>
          <a:lstStyle/>
          <a:p>
            <a:r>
              <a:rPr lang="ru-RU" sz="2800" i="1" smtClean="0">
                <a:solidFill>
                  <a:srgbClr val="002060"/>
                </a:solidFill>
              </a:rPr>
              <a:t>Заполнение форм в штабе ППЭ</a:t>
            </a:r>
          </a:p>
        </p:txBody>
      </p:sp>
      <p:sp>
        <p:nvSpPr>
          <p:cNvPr id="93187" name="Объект 2"/>
          <p:cNvSpPr>
            <a:spLocks noGrp="1"/>
          </p:cNvSpPr>
          <p:nvPr>
            <p:ph idx="1"/>
          </p:nvPr>
        </p:nvSpPr>
        <p:spPr>
          <a:xfrm>
            <a:off x="461963" y="2297113"/>
            <a:ext cx="8229600" cy="2351087"/>
          </a:xfrm>
        </p:spPr>
        <p:txBody>
          <a:bodyPr/>
          <a:lstStyle/>
          <a:p>
            <a:r>
              <a:rPr lang="ru-RU" sz="2000" smtClean="0">
                <a:solidFill>
                  <a:srgbClr val="006AB3"/>
                </a:solidFill>
              </a:rPr>
              <a:t>ППЭ-14-02 «Ведомость выдачи и возврата экзаменационных материалов по аудиториям ППЭ»</a:t>
            </a:r>
          </a:p>
          <a:p>
            <a:r>
              <a:rPr lang="ru-RU" sz="2000" smtClean="0">
                <a:solidFill>
                  <a:srgbClr val="006AB3"/>
                </a:solidFill>
              </a:rPr>
              <a:t>ППЭ 13-01 «Протокол проведения ЕГЭ в ППЭ» </a:t>
            </a:r>
          </a:p>
          <a:p>
            <a:r>
              <a:rPr lang="ru-RU" sz="2000" smtClean="0">
                <a:solidFill>
                  <a:srgbClr val="006AB3"/>
                </a:solidFill>
              </a:rPr>
              <a:t>ППЭ 13-02 МАШ «Сводная ведомость учёта участников и использования экзаменационных материалов в ППЭ»</a:t>
            </a:r>
          </a:p>
          <a:p>
            <a:r>
              <a:rPr lang="ru-RU" sz="2000" smtClean="0">
                <a:solidFill>
                  <a:srgbClr val="006AB3"/>
                </a:solidFill>
              </a:rPr>
              <a:t>ППЭ 14-01 «Акт приёмки-передачи экзаменационных материалов в ППЭ» </a:t>
            </a:r>
          </a:p>
          <a:p>
            <a:endParaRPr lang="ru-RU" sz="2000" u="sng" smtClean="0"/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461963" y="1365250"/>
            <a:ext cx="8229600" cy="741363"/>
          </a:xfrm>
          <a:prstGeom prst="rect">
            <a:avLst/>
          </a:prstGeom>
          <a:ln w="6350">
            <a:solidFill>
              <a:schemeClr val="accent1">
                <a:shade val="50000"/>
              </a:schemeClr>
            </a:solidFill>
          </a:ln>
        </p:spPr>
        <p:txBody>
          <a:bodyPr lIns="92588" tIns="46294" rIns="92588" bIns="46294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dirty="0"/>
              <a:t>Руководитель ППЭ совместно с членом ГЭК оформляют протоколы по результатам проведения ЕГЭ в ППЭ: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ru-RU" sz="1800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457200" y="4902200"/>
            <a:ext cx="8229600" cy="742950"/>
          </a:xfrm>
          <a:prstGeom prst="rect">
            <a:avLst/>
          </a:prstGeom>
          <a:ln w="6350">
            <a:solidFill>
              <a:schemeClr val="accent1">
                <a:shade val="50000"/>
              </a:schemeClr>
            </a:solidFill>
          </a:ln>
        </p:spPr>
        <p:txBody>
          <a:bodyPr lIns="92588" tIns="46294" rIns="92588" bIns="46294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dirty="0"/>
              <a:t>Член ГЭК оформляет форму по результатам проведения экзамена в ППЭ: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000" dirty="0">
                <a:hlinkClick r:id="rId2" action="ppaction://hlinksldjump"/>
              </a:rPr>
              <a:t>ППЭ-10 «Отчет члена ГЭК о проведении </a:t>
            </a:r>
            <a:r>
              <a:rPr lang="ru-RU" sz="2000" dirty="0" smtClean="0">
                <a:hlinkClick r:id="rId2" action="ppaction://hlinksldjump"/>
              </a:rPr>
              <a:t>ГИА </a:t>
            </a:r>
            <a:r>
              <a:rPr lang="ru-RU" sz="2000" dirty="0">
                <a:hlinkClick r:id="rId2" action="ppaction://hlinksldjump"/>
              </a:rPr>
              <a:t>в ППЭ»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7200" y="1143000"/>
            <a:ext cx="8458200" cy="6889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36000" bIns="36000">
            <a:spAutoFit/>
          </a:bodyPr>
          <a:lstStyle/>
          <a:p>
            <a:pPr algn="just" eaLnBrk="1" hangingPunct="1"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Помещение для руководителя ППЭ (Штаб ППЭ), руководитель ОО – в Штабе ППЭ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609600"/>
            <a:ext cx="8610600" cy="381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800" b="1" i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Готовность ППЭ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1981200"/>
            <a:ext cx="8458200" cy="381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36000" bIns="36000">
            <a:spAutoFit/>
          </a:bodyPr>
          <a:lstStyle/>
          <a:p>
            <a:pPr algn="just" eaLnBrk="1" hangingPunct="1"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Помещение для медицинского работника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2438400"/>
            <a:ext cx="8458200" cy="6889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36000" bIns="36000">
            <a:spAutoFit/>
          </a:bodyPr>
          <a:lstStyle/>
          <a:p>
            <a:pPr algn="just" eaLnBrk="1" hangingPunct="1"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Помещение для общественных наблюдателей и других лиц, имеющих право присутствовать в ППЭ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5334000"/>
            <a:ext cx="8458200" cy="381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36000" bIns="36000">
            <a:spAutoFit/>
          </a:bodyPr>
          <a:lstStyle/>
          <a:p>
            <a:pPr algn="just" eaLnBrk="1" hangingPunct="1"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Заметные обозначения </a:t>
            </a:r>
            <a:r>
              <a:rPr lang="ru-RU" sz="2000" b="1" i="1" u="sng" dirty="0">
                <a:solidFill>
                  <a:srgbClr val="0033CC"/>
                </a:solidFill>
                <a:cs typeface="Times New Roman" pitchFamily="18" charset="0"/>
              </a:rPr>
              <a:t>номеров аудиторий</a:t>
            </a:r>
            <a:r>
              <a:rPr lang="ru-RU" sz="2000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и </a:t>
            </a:r>
            <a:r>
              <a:rPr lang="ru-RU" sz="2000" b="1" i="1" u="sng" dirty="0">
                <a:solidFill>
                  <a:srgbClr val="0033CC"/>
                </a:solidFill>
                <a:cs typeface="Times New Roman" pitchFamily="18" charset="0"/>
              </a:rPr>
              <a:t>наименований помещений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" y="3733800"/>
            <a:ext cx="8458200" cy="4222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 defTabSz="800100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dirty="0">
                <a:solidFill>
                  <a:srgbClr val="0070C0"/>
                </a:solidFill>
                <a:cs typeface="Times New Roman" pitchFamily="18" charset="0"/>
              </a:rPr>
              <a:t>Аудитории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, необходимые для проведения ЕГЭ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4267200"/>
            <a:ext cx="8458200" cy="9763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 defTabSz="800100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dirty="0">
                <a:solidFill>
                  <a:srgbClr val="0070C0"/>
                </a:solidFill>
                <a:cs typeface="Times New Roman" pitchFamily="18" charset="0"/>
              </a:rPr>
              <a:t>Аудитории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, необходимые для проведения ЕГЭ для участников с ОВЗ, детей-инвалидов и инвалидов (</a:t>
            </a:r>
            <a:r>
              <a:rPr lang="ru-RU" sz="1600" b="1" i="1" u="sng" dirty="0">
                <a:solidFill>
                  <a:srgbClr val="C00000"/>
                </a:solidFill>
                <a:cs typeface="Times New Roman" pitchFamily="18" charset="0"/>
              </a:rPr>
              <a:t>об участниках информация не позднее двух рабочих дней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" y="5791200"/>
            <a:ext cx="8458200" cy="7604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 eaLnBrk="1" hangingPunct="1"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В ППЭ и аудиториях размещены </a:t>
            </a:r>
            <a:r>
              <a:rPr lang="ru-RU" sz="2000" b="1" i="1" u="sng" dirty="0">
                <a:solidFill>
                  <a:srgbClr val="0033CC"/>
                </a:solidFill>
                <a:cs typeface="Times New Roman" pitchFamily="18" charset="0"/>
              </a:rPr>
              <a:t>объявления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(</a:t>
            </a:r>
            <a:r>
              <a:rPr lang="ru-RU" sz="2000" b="1" i="1" u="sng" dirty="0">
                <a:solidFill>
                  <a:srgbClr val="0033CC"/>
                </a:solidFill>
                <a:cs typeface="Times New Roman" pitchFamily="18" charset="0"/>
              </a:rPr>
              <a:t>таблички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), </a:t>
            </a:r>
            <a:r>
              <a:rPr lang="ru-RU" sz="2000" b="1" i="1" dirty="0">
                <a:solidFill>
                  <a:srgbClr val="C00000"/>
                </a:solidFill>
                <a:cs typeface="Times New Roman" pitchFamily="18" charset="0"/>
              </a:rPr>
              <a:t>оповещающие о ведении видеонаблюдения</a:t>
            </a:r>
            <a:endParaRPr lang="ru-RU" sz="2000" b="1" i="1" u="sng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1274" name="Прямоугольник 12"/>
          <p:cNvSpPr>
            <a:spLocks noChangeArrowheads="1"/>
          </p:cNvSpPr>
          <p:nvPr/>
        </p:nvSpPr>
        <p:spPr bwMode="auto">
          <a:xfrm>
            <a:off x="2209800" y="3200400"/>
            <a:ext cx="472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 i="1" u="sng">
                <a:solidFill>
                  <a:srgbClr val="C00000"/>
                </a:solidFill>
              </a:rPr>
              <a:t>Помещения  изолированы  от аудиторий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295400"/>
            <a:ext cx="3956050" cy="4506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4211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3463" y="1584325"/>
            <a:ext cx="4110037" cy="2938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4212" name="Прямоугольник 4"/>
          <p:cNvSpPr>
            <a:spLocks noChangeArrowheads="1"/>
          </p:cNvSpPr>
          <p:nvPr/>
        </p:nvSpPr>
        <p:spPr bwMode="auto">
          <a:xfrm>
            <a:off x="4124325" y="4151313"/>
            <a:ext cx="2257425" cy="1654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300" b="1"/>
              <a:t>Данные о количестве использованных и неиспользованных ЭМ должны совпадать с соответствующими графами в формах </a:t>
            </a:r>
          </a:p>
          <a:p>
            <a:pPr algn="ctr"/>
            <a:r>
              <a:rPr lang="ru-RU" sz="1300" b="1"/>
              <a:t>ППЭ-14-01, ППЭ-14-02, </a:t>
            </a:r>
          </a:p>
          <a:p>
            <a:pPr algn="ctr"/>
            <a:r>
              <a:rPr lang="ru-RU" sz="1300" b="1"/>
              <a:t>ППЭ-13-02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16675" y="4764088"/>
            <a:ext cx="2589213" cy="85407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lIns="52688" tIns="26344" rIns="52688" bIns="26344">
            <a:spAutoFit/>
          </a:bodyPr>
          <a:lstStyle/>
          <a:p>
            <a:pPr algn="ctr">
              <a:defRPr/>
            </a:pPr>
            <a:r>
              <a:rPr lang="ru-RU" sz="1300" b="1" dirty="0"/>
              <a:t>Данные об участниках экзамена должны совпадать с данными, указанными в соответствующих графах формы ППЭ-13-02</a:t>
            </a:r>
          </a:p>
        </p:txBody>
      </p:sp>
      <p:sp>
        <p:nvSpPr>
          <p:cNvPr id="13" name="Овал 12"/>
          <p:cNvSpPr/>
          <p:nvPr/>
        </p:nvSpPr>
        <p:spPr>
          <a:xfrm>
            <a:off x="8459788" y="1762125"/>
            <a:ext cx="493712" cy="92551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 sz="3400" dirty="0"/>
          </a:p>
        </p:txBody>
      </p:sp>
      <p:cxnSp>
        <p:nvCxnSpPr>
          <p:cNvPr id="15" name="Прямая со стрелкой 14"/>
          <p:cNvCxnSpPr>
            <a:endCxn id="13" idx="4"/>
          </p:cNvCxnSpPr>
          <p:nvPr/>
        </p:nvCxnSpPr>
        <p:spPr>
          <a:xfrm flipV="1">
            <a:off x="8172450" y="2687638"/>
            <a:ext cx="534988" cy="207645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Левая фигурная скобка 16"/>
          <p:cNvSpPr/>
          <p:nvPr/>
        </p:nvSpPr>
        <p:spPr>
          <a:xfrm>
            <a:off x="3825875" y="4151313"/>
            <a:ext cx="288925" cy="1533525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 sz="3400" dirty="0"/>
          </a:p>
        </p:txBody>
      </p:sp>
      <p:sp>
        <p:nvSpPr>
          <p:cNvPr id="94217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7543800" cy="609600"/>
          </a:xfrm>
        </p:spPr>
        <p:txBody>
          <a:bodyPr/>
          <a:lstStyle/>
          <a:p>
            <a:r>
              <a:rPr lang="ru-RU" sz="2800" i="1" smtClean="0">
                <a:solidFill>
                  <a:srgbClr val="002060"/>
                </a:solidFill>
              </a:rPr>
              <a:t>Форма ППЭ 13-01 </a:t>
            </a:r>
            <a:br>
              <a:rPr lang="ru-RU" sz="2800" i="1" smtClean="0">
                <a:solidFill>
                  <a:srgbClr val="002060"/>
                </a:solidFill>
              </a:rPr>
            </a:br>
            <a:r>
              <a:rPr lang="ru-RU" sz="2800" i="1" smtClean="0">
                <a:solidFill>
                  <a:srgbClr val="002060"/>
                </a:solidFill>
              </a:rPr>
              <a:t>«Протокол проведения ЕГЭ в ППЭ» </a:t>
            </a:r>
          </a:p>
        </p:txBody>
      </p:sp>
      <p:pic>
        <p:nvPicPr>
          <p:cNvPr id="94218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810000"/>
            <a:ext cx="3873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Прямоугольник 5"/>
          <p:cNvSpPr>
            <a:spLocks noChangeArrowheads="1"/>
          </p:cNvSpPr>
          <p:nvPr/>
        </p:nvSpPr>
        <p:spPr bwMode="auto">
          <a:xfrm>
            <a:off x="6496050" y="1981200"/>
            <a:ext cx="24860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600" u="sng"/>
              <a:t>Данные в форму ППЭ-13-02 переносятся из форм ППЭ-05-02, возвратных доставочных пакетов </a:t>
            </a:r>
          </a:p>
        </p:txBody>
      </p:sp>
      <p:pic>
        <p:nvPicPr>
          <p:cNvPr id="9523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57400"/>
            <a:ext cx="6145213" cy="4541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5236" name="Прямоугольник 7"/>
          <p:cNvSpPr>
            <a:spLocks noChangeArrowheads="1"/>
          </p:cNvSpPr>
          <p:nvPr/>
        </p:nvSpPr>
        <p:spPr bwMode="auto">
          <a:xfrm>
            <a:off x="6588125" y="3268663"/>
            <a:ext cx="2393950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b="1"/>
              <a:t>Данные о количестве использованных и неиспользованных ЭМ должны совпадать с соответствующими графами в формах </a:t>
            </a:r>
          </a:p>
          <a:p>
            <a:pPr algn="ctr"/>
            <a:r>
              <a:rPr lang="ru-RU" b="1"/>
              <a:t>ППЭ-14-01, ППЭ-14-02, </a:t>
            </a:r>
          </a:p>
          <a:p>
            <a:pPr algn="ctr"/>
            <a:r>
              <a:rPr lang="ru-RU" b="1"/>
              <a:t>ППЭ-13-02 </a:t>
            </a:r>
          </a:p>
        </p:txBody>
      </p:sp>
      <p:sp>
        <p:nvSpPr>
          <p:cNvPr id="952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smtClean="0">
                <a:solidFill>
                  <a:srgbClr val="002060"/>
                </a:solidFill>
              </a:rPr>
              <a:t/>
            </a:r>
            <a:br>
              <a:rPr lang="ru-RU" sz="2800" i="1" smtClean="0">
                <a:solidFill>
                  <a:srgbClr val="002060"/>
                </a:solidFill>
              </a:rPr>
            </a:br>
            <a:r>
              <a:rPr lang="ru-RU" sz="2800" i="1" smtClean="0">
                <a:solidFill>
                  <a:srgbClr val="002060"/>
                </a:solidFill>
              </a:rPr>
              <a:t>«Сводная ведомость учёта участников и использования экзаменационных материалов в ППЭ» (ППЭ 13-02 МАШ) </a:t>
            </a:r>
            <a:r>
              <a:rPr lang="ru-RU" sz="1800" smtClean="0"/>
              <a:t/>
            </a:r>
            <a:br>
              <a:rPr lang="ru-RU" sz="1800" smtClean="0"/>
            </a:br>
            <a:endParaRPr lang="ru-RU" sz="1600" smtClean="0"/>
          </a:p>
        </p:txBody>
      </p:sp>
      <p:pic>
        <p:nvPicPr>
          <p:cNvPr id="95238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5715000"/>
            <a:ext cx="3873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Заголовок 2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67700" cy="914400"/>
          </a:xfrm>
        </p:spPr>
        <p:txBody>
          <a:bodyPr/>
          <a:lstStyle/>
          <a:p>
            <a:r>
              <a:rPr lang="ru-RU" sz="2800" i="1" smtClean="0">
                <a:solidFill>
                  <a:srgbClr val="002060"/>
                </a:solidFill>
              </a:rPr>
              <a:t>Форма ППЭ-14-01 «Акт приёмки-передачи экзаменационных материалов в ППЭ»</a:t>
            </a:r>
          </a:p>
        </p:txBody>
      </p:sp>
      <p:pic>
        <p:nvPicPr>
          <p:cNvPr id="96259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574800"/>
            <a:ext cx="4233862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0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9013" y="1574800"/>
            <a:ext cx="3941762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1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4114800"/>
            <a:ext cx="3873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5029200"/>
            <a:ext cx="3873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4"/>
          <p:cNvSpPr>
            <a:spLocks noChangeArrowheads="1"/>
          </p:cNvSpPr>
          <p:nvPr/>
        </p:nvSpPr>
        <p:spPr bwMode="auto">
          <a:xfrm>
            <a:off x="304800" y="68580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rgbClr val="002060"/>
                </a:solidFill>
              </a:rPr>
              <a:t>Комплектование документации ППЭ (форма ППЭ-14-01)</a:t>
            </a:r>
          </a:p>
        </p:txBody>
      </p:sp>
      <p:sp>
        <p:nvSpPr>
          <p:cNvPr id="191491" name="TextBox 10"/>
          <p:cNvSpPr txBox="1">
            <a:spLocks noChangeArrowheads="1"/>
          </p:cNvSpPr>
          <p:nvPr/>
        </p:nvSpPr>
        <p:spPr bwMode="auto">
          <a:xfrm>
            <a:off x="457200" y="1676400"/>
            <a:ext cx="8534400" cy="37941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216000" bIns="216000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CC6600"/>
                </a:solidFill>
                <a:cs typeface="Times New Roman" pitchFamily="18" charset="0"/>
              </a:rPr>
              <a:t>ИЗ АУДИТОРИИ:</a:t>
            </a:r>
          </a:p>
          <a:p>
            <a:pPr algn="just" eaLnBrk="1" hangingPunct="1">
              <a:buFontTx/>
              <a:buChar char="•"/>
              <a:defRPr/>
            </a:pP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Форма </a:t>
            </a:r>
            <a:r>
              <a:rPr lang="ru-RU" sz="2000" b="1" dirty="0">
                <a:solidFill>
                  <a:srgbClr val="000000"/>
                </a:solidFill>
              </a:rPr>
              <a:t>ППЭ-05-02 </a:t>
            </a:r>
            <a:r>
              <a:rPr lang="ru-RU" sz="2000" dirty="0">
                <a:solidFill>
                  <a:srgbClr val="000000"/>
                </a:solidFill>
              </a:rPr>
              <a:t>«Ведомость учёта участников ЕГЭ и экзаменационных материалов в аудитории ППЭ»;</a:t>
            </a:r>
          </a:p>
          <a:p>
            <a:pPr algn="just" eaLnBrk="1" hangingPunct="1">
              <a:buFontTx/>
              <a:buChar char="•"/>
              <a:defRPr/>
            </a:pPr>
            <a:endParaRPr lang="ru-RU" sz="2000" dirty="0">
              <a:solidFill>
                <a:srgbClr val="000000"/>
              </a:solidFill>
            </a:endParaRPr>
          </a:p>
          <a:p>
            <a:pPr algn="just" eaLnBrk="1" hangingPunct="1">
              <a:buFontTx/>
              <a:buChar char="•"/>
              <a:defRPr/>
            </a:pPr>
            <a:r>
              <a:rPr lang="ru-RU" sz="2000" dirty="0">
                <a:solidFill>
                  <a:srgbClr val="000000"/>
                </a:solidFill>
              </a:rPr>
              <a:t> Форма </a:t>
            </a:r>
            <a:r>
              <a:rPr lang="ru-RU" sz="2000" b="1" dirty="0">
                <a:solidFill>
                  <a:srgbClr val="000000"/>
                </a:solidFill>
              </a:rPr>
              <a:t>ППЭ-12-01</a:t>
            </a:r>
            <a:r>
              <a:rPr lang="ru-RU" sz="2000" dirty="0">
                <a:solidFill>
                  <a:srgbClr val="000000"/>
                </a:solidFill>
              </a:rPr>
              <a:t> «Протокол проведения ЕГЭ в аудитории»;</a:t>
            </a:r>
          </a:p>
          <a:p>
            <a:pPr algn="just" eaLnBrk="1" hangingPunct="1">
              <a:buFontTx/>
              <a:buChar char="•"/>
              <a:defRPr/>
            </a:pPr>
            <a:endParaRPr lang="ru-RU" sz="2000" dirty="0">
              <a:solidFill>
                <a:srgbClr val="000000"/>
              </a:solidFill>
            </a:endParaRPr>
          </a:p>
          <a:p>
            <a:pPr algn="just" eaLnBrk="1" hangingPunct="1">
              <a:buFontTx/>
              <a:buChar char="•"/>
              <a:defRPr/>
            </a:pPr>
            <a:r>
              <a:rPr lang="ru-RU" sz="2000" dirty="0">
                <a:solidFill>
                  <a:srgbClr val="000000"/>
                </a:solidFill>
              </a:rPr>
              <a:t> Форма </a:t>
            </a:r>
            <a:r>
              <a:rPr lang="ru-RU" sz="2000" b="1" dirty="0">
                <a:solidFill>
                  <a:srgbClr val="000000"/>
                </a:solidFill>
              </a:rPr>
              <a:t>ППЭ-12-02</a:t>
            </a:r>
            <a:r>
              <a:rPr lang="ru-RU" sz="2000" dirty="0">
                <a:solidFill>
                  <a:srgbClr val="000000"/>
                </a:solidFill>
              </a:rPr>
              <a:t> «Ведомость коррекции персональных данных участников ГИА в аудитории» (при наличии);</a:t>
            </a:r>
          </a:p>
          <a:p>
            <a:pPr algn="just" eaLnBrk="1" hangingPunct="1">
              <a:buFontTx/>
              <a:buChar char="•"/>
              <a:defRPr/>
            </a:pPr>
            <a:endParaRPr lang="ru-RU" sz="2000" dirty="0">
              <a:solidFill>
                <a:srgbClr val="000000"/>
              </a:solidFill>
            </a:endParaRPr>
          </a:p>
          <a:p>
            <a:pPr algn="just" eaLnBrk="1" hangingPunct="1">
              <a:buFontTx/>
              <a:buChar char="•"/>
              <a:defRPr/>
            </a:pPr>
            <a:r>
              <a:rPr lang="ru-RU" sz="2000" dirty="0">
                <a:solidFill>
                  <a:srgbClr val="000000"/>
                </a:solidFill>
              </a:rPr>
              <a:t> Форма </a:t>
            </a:r>
            <a:r>
              <a:rPr lang="ru-RU" sz="2000" b="1" dirty="0">
                <a:solidFill>
                  <a:srgbClr val="000000"/>
                </a:solidFill>
              </a:rPr>
              <a:t>ППЭ-12-03</a:t>
            </a:r>
            <a:r>
              <a:rPr lang="ru-RU" sz="2000" dirty="0">
                <a:solidFill>
                  <a:srgbClr val="000000"/>
                </a:solidFill>
              </a:rPr>
              <a:t> «Ведомость использования дополнительных  бланков ответов № 2»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Box 10"/>
          <p:cNvSpPr txBox="1">
            <a:spLocks noChangeArrowheads="1"/>
          </p:cNvSpPr>
          <p:nvPr/>
        </p:nvSpPr>
        <p:spPr bwMode="auto">
          <a:xfrm>
            <a:off x="228600" y="1143000"/>
            <a:ext cx="8839200" cy="56832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216000" bIns="216000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hlink"/>
                </a:solidFill>
                <a:cs typeface="Times New Roman" pitchFamily="18" charset="0"/>
              </a:rPr>
              <a:t>ИЗ ППЭ:</a:t>
            </a:r>
          </a:p>
          <a:p>
            <a:pPr algn="just" eaLnBrk="1" hangingPunct="1">
              <a:buFontTx/>
              <a:buChar char="•"/>
              <a:defRPr/>
            </a:pPr>
            <a:r>
              <a:rPr lang="ru-RU" sz="2400" dirty="0">
                <a:solidFill>
                  <a:srgbClr val="000000"/>
                </a:solidFill>
              </a:rPr>
              <a:t> Форма ППЭ-07 «Список работников ППЭ»;</a:t>
            </a:r>
          </a:p>
          <a:p>
            <a:pPr algn="just" eaLnBrk="1" hangingPunct="1">
              <a:buFontTx/>
              <a:buChar char="•"/>
              <a:defRPr/>
            </a:pPr>
            <a:r>
              <a:rPr lang="ru-RU" sz="2400" dirty="0">
                <a:solidFill>
                  <a:srgbClr val="000000"/>
                </a:solidFill>
              </a:rPr>
              <a:t> Форма ППЭ-10 «Отчет члена ГЭК о проведении ГИА в ППЭ» </a:t>
            </a:r>
          </a:p>
          <a:p>
            <a:pPr algn="just" eaLnBrk="1" hangingPunct="1">
              <a:buFontTx/>
              <a:buChar char="•"/>
              <a:defRPr/>
            </a:pPr>
            <a:r>
              <a:rPr lang="ru-RU" sz="2400" dirty="0">
                <a:solidFill>
                  <a:srgbClr val="000000"/>
                </a:solidFill>
              </a:rPr>
              <a:t> Форма ППЭ-13-01 «Протокол проведения ЕГЭ в ППЭ»;</a:t>
            </a:r>
          </a:p>
          <a:p>
            <a:pPr algn="just" eaLnBrk="1" hangingPunct="1">
              <a:buFontTx/>
              <a:buChar char="•"/>
              <a:defRPr/>
            </a:pP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>
                <a:solidFill>
                  <a:schemeClr val="accent2"/>
                </a:solidFill>
              </a:rPr>
              <a:t>Форма ППЭ-13-02 МАШ «Сводная ведомость учёта участников  и использования экзаменационных материалов в ППЭ»;</a:t>
            </a:r>
          </a:p>
          <a:p>
            <a:pPr algn="just" eaLnBrk="1" hangingPunct="1">
              <a:buFontTx/>
              <a:buChar char="•"/>
              <a:defRPr/>
            </a:pPr>
            <a:r>
              <a:rPr lang="ru-RU" sz="2400" dirty="0">
                <a:solidFill>
                  <a:srgbClr val="000000"/>
                </a:solidFill>
              </a:rPr>
              <a:t> Форма ППЭ-14-01 «Акт приёмки-передачи экзаменационных материалов»;</a:t>
            </a:r>
          </a:p>
          <a:p>
            <a:pPr algn="just" eaLnBrk="1" hangingPunct="1">
              <a:buFontTx/>
              <a:buChar char="•"/>
              <a:defRPr/>
            </a:pPr>
            <a:r>
              <a:rPr lang="ru-RU" sz="2400" dirty="0">
                <a:solidFill>
                  <a:srgbClr val="000000"/>
                </a:solidFill>
              </a:rPr>
              <a:t> Форма ППЭ-14-02 «Ведомость выдачи и возврата экзаменационных материалов по ППЭ»</a:t>
            </a:r>
          </a:p>
          <a:p>
            <a:pPr algn="just" eaLnBrk="1" hangingPunct="1">
              <a:buFontTx/>
              <a:buChar char="•"/>
              <a:defRPr/>
            </a:pPr>
            <a:r>
              <a:rPr lang="ru-RU" sz="2400" dirty="0">
                <a:solidFill>
                  <a:srgbClr val="000000"/>
                </a:solidFill>
              </a:rPr>
              <a:t> Форма ППЭ-18 МАШ «Акт общественного наблюдения за проведением ЕГЭ в ППЭ»;</a:t>
            </a:r>
          </a:p>
          <a:p>
            <a:pPr algn="just" eaLnBrk="1" hangingPunct="1">
              <a:buFontTx/>
              <a:buChar char="•"/>
              <a:defRPr/>
            </a:pPr>
            <a:r>
              <a:rPr lang="ru-RU" sz="24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 Журнал учета участников ЕГЭ, обратившихся к медицинскому работнику во время проведения экзамена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-152400" y="6858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rgbClr val="002060"/>
                </a:solidFill>
              </a:rPr>
              <a:t>Комплектование документации ППЭ </a:t>
            </a:r>
            <a:r>
              <a:rPr lang="ru-RU" sz="2000" b="1" i="1">
                <a:solidFill>
                  <a:srgbClr val="002060"/>
                </a:solidFill>
              </a:rPr>
              <a:t>(форма ППЭ-14-01)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Box 10"/>
          <p:cNvSpPr txBox="1">
            <a:spLocks noChangeArrowheads="1"/>
          </p:cNvSpPr>
          <p:nvPr/>
        </p:nvSpPr>
        <p:spPr bwMode="auto">
          <a:xfrm>
            <a:off x="381000" y="1066800"/>
            <a:ext cx="8540750" cy="50530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216000" bIns="216000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hlink"/>
                </a:solidFill>
                <a:cs typeface="Times New Roman" pitchFamily="18" charset="0"/>
              </a:rPr>
              <a:t>ПО ФАКТУ</a:t>
            </a:r>
          </a:p>
          <a:p>
            <a:pPr algn="just" eaLnBrk="1" hangingPunct="1">
              <a:buFontTx/>
              <a:buChar char="•"/>
              <a:defRPr/>
            </a:pPr>
            <a:r>
              <a:rPr lang="ru-RU" sz="2000" dirty="0">
                <a:cs typeface="Times New Roman" pitchFamily="18" charset="0"/>
              </a:rPr>
              <a:t> Форма ППЭ-02 «Апелляция о нарушении установленного  порядка проведения ГИА»;</a:t>
            </a:r>
          </a:p>
          <a:p>
            <a:pPr algn="just" eaLnBrk="1" hangingPunct="1">
              <a:buFontTx/>
              <a:buChar char="•"/>
              <a:defRPr/>
            </a:pPr>
            <a:r>
              <a:rPr lang="ru-RU" sz="2000" dirty="0">
                <a:cs typeface="Times New Roman" pitchFamily="18" charset="0"/>
              </a:rPr>
              <a:t> Форма ППЭ-03 «Протокол рассмотрения апелляции о нарушении установленного порядка проведения ГИА»;</a:t>
            </a:r>
          </a:p>
          <a:p>
            <a:pPr algn="just" eaLnBrk="1" hangingPunct="1">
              <a:buFontTx/>
              <a:buChar char="•"/>
              <a:defRPr/>
            </a:pPr>
            <a:r>
              <a:rPr lang="ru-RU" sz="2000" dirty="0">
                <a:cs typeface="Times New Roman" pitchFamily="18" charset="0"/>
              </a:rPr>
              <a:t> Форма ППЭ-19 «Контроль изменения состава работников в день экзамена»</a:t>
            </a:r>
          </a:p>
          <a:p>
            <a:pPr algn="just" eaLnBrk="1" hangingPunct="1">
              <a:buFontTx/>
              <a:buChar char="•"/>
              <a:defRPr/>
            </a:pPr>
            <a:r>
              <a:rPr lang="ru-RU" sz="2000" dirty="0">
                <a:solidFill>
                  <a:srgbClr val="000000"/>
                </a:solidFill>
              </a:rPr>
              <a:t> Форма ППЭ-20 «Акт об идентификации личности участника ГИА»;</a:t>
            </a:r>
          </a:p>
          <a:p>
            <a:pPr algn="just" eaLnBrk="1" hangingPunct="1">
              <a:buFontTx/>
              <a:buChar char="•"/>
              <a:defRPr/>
            </a:pPr>
            <a:r>
              <a:rPr lang="ru-RU" sz="2000" dirty="0">
                <a:solidFill>
                  <a:srgbClr val="000000"/>
                </a:solidFill>
              </a:rPr>
              <a:t> Форма ППЭ-21 «Акт об удалении участника ГИА»;</a:t>
            </a:r>
          </a:p>
          <a:p>
            <a:pPr algn="just" eaLnBrk="1" hangingPunct="1">
              <a:buFontTx/>
              <a:buChar char="•"/>
              <a:defRPr/>
            </a:pPr>
            <a:r>
              <a:rPr lang="ru-RU" sz="2000" dirty="0">
                <a:solidFill>
                  <a:srgbClr val="000000"/>
                </a:solidFill>
              </a:rPr>
              <a:t> Форма ППЭ-22 «Акт о досрочном завершении экзамена по объективным  причинам»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chemeClr val="accent2"/>
                </a:solidFill>
                <a:cs typeface="Times New Roman" pitchFamily="18" charset="0"/>
              </a:rPr>
              <a:t>ПРОЧИЕ ФОРМЫ:</a:t>
            </a:r>
          </a:p>
          <a:p>
            <a:pPr algn="just" eaLnBrk="1" hangingPunct="1">
              <a:buFontTx/>
              <a:buChar char="•"/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Форма ППЭ-05-01 «Список участников ГИА в аудитории ППЭ»;</a:t>
            </a:r>
          </a:p>
          <a:p>
            <a:pPr algn="just" eaLnBrk="1" hangingPunct="1">
              <a:buFontTx/>
              <a:buChar char="•"/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Форма ППЭ-06-01 «Список участников ГИА образовательной организации»;</a:t>
            </a:r>
          </a:p>
          <a:p>
            <a:pPr algn="just" eaLnBrk="1" hangingPunct="1">
              <a:buFontTx/>
              <a:buChar char="•"/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Форма ППЭ-16 «Расшифровка кодов ОО ППЭ»;</a:t>
            </a:r>
          </a:p>
        </p:txBody>
      </p:sp>
      <p:sp>
        <p:nvSpPr>
          <p:cNvPr id="99331" name="Rectangle 4"/>
          <p:cNvSpPr>
            <a:spLocks noChangeArrowheads="1"/>
          </p:cNvSpPr>
          <p:nvPr/>
        </p:nvSpPr>
        <p:spPr bwMode="auto">
          <a:xfrm>
            <a:off x="381000" y="609600"/>
            <a:ext cx="876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rgbClr val="002060"/>
                </a:solidFill>
              </a:rPr>
              <a:t>Комплектование документации ППЭ </a:t>
            </a:r>
            <a:r>
              <a:rPr lang="ru-RU" sz="2000" b="1" i="1">
                <a:solidFill>
                  <a:srgbClr val="002060"/>
                </a:solidFill>
              </a:rPr>
              <a:t>(форма ППЭ-14-01)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Box 10"/>
          <p:cNvSpPr txBox="1">
            <a:spLocks noChangeArrowheads="1"/>
          </p:cNvSpPr>
          <p:nvPr/>
        </p:nvSpPr>
        <p:spPr bwMode="auto">
          <a:xfrm>
            <a:off x="533400" y="1295400"/>
            <a:ext cx="4191000" cy="47450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216000" bIns="216000">
            <a:spAutoFit/>
          </a:bodyPr>
          <a:lstStyle/>
          <a:p>
            <a:pPr marL="266700" indent="-266700" algn="just" eaLnBrk="1" hangingPunct="1">
              <a:buFontTx/>
              <a:buAutoNum type="arabicParenR"/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Заполнить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бирку;</a:t>
            </a:r>
          </a:p>
          <a:p>
            <a:pPr marL="266700" indent="-266700" algn="just" eaLnBrk="1" hangingPunct="1">
              <a:buFontTx/>
              <a:buAutoNum type="arabicParenR"/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Вложить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бирку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в прозрачный карман  </a:t>
            </a:r>
            <a:r>
              <a:rPr lang="ru-RU" sz="2000" dirty="0" err="1">
                <a:solidFill>
                  <a:srgbClr val="000000"/>
                </a:solidFill>
                <a:cs typeface="Times New Roman" pitchFamily="18" charset="0"/>
              </a:rPr>
              <a:t>секъюрпакета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;</a:t>
            </a:r>
          </a:p>
          <a:p>
            <a:pPr marL="266700" indent="-266700" eaLnBrk="1" hangingPunct="1"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3)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Сложить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в </a:t>
            </a:r>
            <a:r>
              <a:rPr lang="ru-RU" sz="2000" b="1" dirty="0">
                <a:solidFill>
                  <a:schemeClr val="accent2"/>
                </a:solidFill>
                <a:cs typeface="Times New Roman" pitchFamily="18" charset="0"/>
              </a:rPr>
              <a:t>ДОПОЛ</a:t>
            </a:r>
            <a:r>
              <a:rPr lang="ru-RU" sz="2000" b="1" dirty="0">
                <a:solidFill>
                  <a:schemeClr val="accent2"/>
                </a:solidFill>
              </a:rPr>
              <a:t>НИТЕЛЬНЫЙ СЕКЪЮРПАКЕТ</a:t>
            </a:r>
            <a:r>
              <a:rPr lang="ru-RU" sz="2000" dirty="0">
                <a:solidFill>
                  <a:schemeClr val="accent2"/>
                </a:solidFill>
              </a:rPr>
              <a:t> с заполненной  биркой</a:t>
            </a:r>
            <a:r>
              <a:rPr lang="ru-RU" sz="2000" dirty="0"/>
              <a:t>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:</a:t>
            </a:r>
          </a:p>
          <a:p>
            <a:pPr marL="266700" indent="-266700" algn="just" eaLnBrk="1" hangingPunct="1">
              <a:buFontTx/>
              <a:buChar char="•"/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возвратные доставочные пакеты бланками  регистрации;</a:t>
            </a:r>
          </a:p>
          <a:p>
            <a:pPr marL="266700" indent="-266700" algn="just" eaLnBrk="1" hangingPunct="1">
              <a:buFontTx/>
              <a:buChar char="•"/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возвратные доставочные пакеты с бланками ответов № 1;</a:t>
            </a:r>
          </a:p>
          <a:p>
            <a:pPr marL="266700" indent="-266700" algn="just" eaLnBrk="1" hangingPunct="1">
              <a:buFontTx/>
              <a:buChar char="•"/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возвратные доставочные пакеты с бланками ответов № 2, дополнительными бланками № 2 </a:t>
            </a:r>
          </a:p>
        </p:txBody>
      </p:sp>
      <p:sp>
        <p:nvSpPr>
          <p:cNvPr id="100355" name="Rectangle 4"/>
          <p:cNvSpPr>
            <a:spLocks noChangeArrowheads="1"/>
          </p:cNvSpPr>
          <p:nvPr/>
        </p:nvSpPr>
        <p:spPr bwMode="auto">
          <a:xfrm>
            <a:off x="381000" y="609600"/>
            <a:ext cx="8540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i="1">
                <a:solidFill>
                  <a:srgbClr val="002060"/>
                </a:solidFill>
              </a:rPr>
              <a:t>Руководитель ППЭ должен: </a:t>
            </a:r>
          </a:p>
        </p:txBody>
      </p:sp>
      <p:pic>
        <p:nvPicPr>
          <p:cNvPr id="100356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0"/>
            <a:ext cx="4191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9685" name="Прямая со стрелкой 7"/>
          <p:cNvCxnSpPr>
            <a:cxnSpLocks noChangeShapeType="1"/>
          </p:cNvCxnSpPr>
          <p:nvPr/>
        </p:nvCxnSpPr>
        <p:spPr bwMode="auto">
          <a:xfrm>
            <a:off x="5905500" y="3810000"/>
            <a:ext cx="1143000" cy="0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100358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657600"/>
            <a:ext cx="3962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687" name="Line 17"/>
          <p:cNvSpPr>
            <a:spLocks noChangeShapeType="1"/>
          </p:cNvSpPr>
          <p:nvPr/>
        </p:nvSpPr>
        <p:spPr bwMode="gray">
          <a:xfrm flipH="1">
            <a:off x="7391400" y="3200400"/>
            <a:ext cx="304800" cy="1066800"/>
          </a:xfrm>
          <a:prstGeom prst="line">
            <a:avLst/>
          </a:prstGeom>
          <a:noFill/>
          <a:ln w="25400">
            <a:solidFill>
              <a:srgbClr val="CC66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100360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2743200"/>
            <a:ext cx="3873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438400"/>
            <a:ext cx="4038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143000"/>
            <a:ext cx="3733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533400" y="609600"/>
            <a:ext cx="8388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rgbClr val="002060"/>
                </a:solidFill>
              </a:rPr>
              <a:t>Руководитель ППЭ должен: </a:t>
            </a:r>
          </a:p>
        </p:txBody>
      </p:sp>
      <p:sp>
        <p:nvSpPr>
          <p:cNvPr id="200709" name="TextBox 10"/>
          <p:cNvSpPr txBox="1">
            <a:spLocks noChangeArrowheads="1"/>
          </p:cNvSpPr>
          <p:nvPr/>
        </p:nvSpPr>
        <p:spPr bwMode="auto">
          <a:xfrm>
            <a:off x="533400" y="990600"/>
            <a:ext cx="2133600" cy="13589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216000" bIns="216000">
            <a:spAutoFit/>
          </a:bodyPr>
          <a:lstStyle/>
          <a:p>
            <a:pPr marL="180975" indent="-180975" eaLnBrk="1" hangingPunct="1"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3) </a:t>
            </a:r>
            <a:r>
              <a:rPr lang="ru-RU" sz="2000" b="1" dirty="0">
                <a:cs typeface="Times New Roman" pitchFamily="18" charset="0"/>
              </a:rPr>
              <a:t>Приложить</a:t>
            </a:r>
            <a:r>
              <a:rPr lang="ru-RU" sz="20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ru-RU" sz="2000" dirty="0">
                <a:cs typeface="Times New Roman" pitchFamily="18" charset="0"/>
              </a:rPr>
              <a:t>к </a:t>
            </a:r>
            <a:r>
              <a:rPr lang="ru-RU" sz="2000" dirty="0" err="1">
                <a:cs typeface="Times New Roman" pitchFamily="18" charset="0"/>
              </a:rPr>
              <a:t>секъюрпакету</a:t>
            </a:r>
            <a:r>
              <a:rPr lang="ru-RU" sz="20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</a:p>
          <a:p>
            <a:pPr marL="180975" indent="-180975" eaLnBrk="1" hangingPunct="1">
              <a:defRPr/>
            </a:pPr>
            <a:r>
              <a:rPr lang="ru-RU" sz="2000" dirty="0">
                <a:solidFill>
                  <a:schemeClr val="accent2"/>
                </a:solidFill>
                <a:cs typeface="Times New Roman" pitchFamily="18" charset="0"/>
              </a:rPr>
              <a:t>РЕЕСТР №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0375" y="1371600"/>
            <a:ext cx="8524875" cy="22669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216000" bIns="216000">
            <a:spAutoFit/>
          </a:bodyPr>
          <a:lstStyle/>
          <a:p>
            <a:pPr marL="266700" indent="-266700" algn="just" eaLnBrk="1" hangingPunct="1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проверить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 правильность заполнения форм ответственными организаторами в аудитории</a:t>
            </a:r>
          </a:p>
          <a:p>
            <a:pPr marL="266700" indent="-266700" algn="just" eaLnBrk="1" hangingPunct="1">
              <a:defRPr/>
            </a:pPr>
            <a:endParaRPr lang="ru-RU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marL="266700" indent="-266700" algn="just" eaLnBrk="1" hangingPunct="1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сформировать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 комплект документации ППЭ (по количеству аудиторий) по номерам аудиторий в порядке возрастания</a:t>
            </a:r>
          </a:p>
        </p:txBody>
      </p:sp>
      <p:sp>
        <p:nvSpPr>
          <p:cNvPr id="102403" name="Rectangle 4"/>
          <p:cNvSpPr>
            <a:spLocks noChangeArrowheads="1"/>
          </p:cNvSpPr>
          <p:nvPr/>
        </p:nvSpPr>
        <p:spPr bwMode="auto">
          <a:xfrm>
            <a:off x="381000" y="5334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rgbClr val="002060"/>
                </a:solidFill>
              </a:rPr>
              <a:t>На этапе завершения экзамена руководитель ППЭ должен: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6"/>
          <p:cNvSpPr txBox="1">
            <a:spLocks noChangeArrowheads="1"/>
          </p:cNvSpPr>
          <p:nvPr/>
        </p:nvSpPr>
        <p:spPr bwMode="auto">
          <a:xfrm>
            <a:off x="5029200" y="2819400"/>
            <a:ext cx="3478213" cy="180181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000000"/>
                </a:solidFill>
                <a:cs typeface="Times New Roman" pitchFamily="18" charset="0"/>
              </a:rPr>
              <a:t>Все заложить в </a:t>
            </a:r>
            <a:r>
              <a:rPr lang="ru-RU" sz="3200" b="1" i="1">
                <a:solidFill>
                  <a:srgbClr val="CC3300"/>
                </a:solidFill>
                <a:cs typeface="Times New Roman" pitchFamily="18" charset="0"/>
              </a:rPr>
              <a:t>использованный </a:t>
            </a:r>
            <a:r>
              <a:rPr lang="ru-RU" sz="3200" b="1" i="1">
                <a:solidFill>
                  <a:srgbClr val="000000"/>
                </a:solidFill>
                <a:cs typeface="Times New Roman" pitchFamily="18" charset="0"/>
              </a:rPr>
              <a:t>сейф-пакет </a:t>
            </a:r>
          </a:p>
        </p:txBody>
      </p:sp>
      <p:sp>
        <p:nvSpPr>
          <p:cNvPr id="103427" name="Text Box 9"/>
          <p:cNvSpPr txBox="1">
            <a:spLocks noChangeArrowheads="1"/>
          </p:cNvSpPr>
          <p:nvPr/>
        </p:nvSpPr>
        <p:spPr bwMode="auto">
          <a:xfrm>
            <a:off x="533400" y="2667000"/>
            <a:ext cx="3425825" cy="2336800"/>
          </a:xfrm>
          <a:prstGeom prst="rect">
            <a:avLst/>
          </a:prstGeom>
          <a:solidFill>
            <a:srgbClr val="FFFFFF"/>
          </a:solidFill>
          <a:ln w="9360">
            <a:solidFill>
              <a:srgbClr val="FF66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 i="1">
              <a:solidFill>
                <a:srgbClr val="000000"/>
              </a:solidFill>
              <a:cs typeface="Times New Roman" pitchFamily="18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>
                <a:solidFill>
                  <a:srgbClr val="000000"/>
                </a:solidFill>
                <a:cs typeface="Times New Roman" pitchFamily="18" charset="0"/>
              </a:rPr>
              <a:t>Формы ППЭ,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i="1">
                <a:solidFill>
                  <a:srgbClr val="000000"/>
                </a:solidFill>
              </a:rPr>
              <a:t>Журнал учета участников ГИА, обратившихся к медработнику,</a:t>
            </a:r>
            <a:r>
              <a:rPr lang="ru-RU">
                <a:solidFill>
                  <a:srgbClr val="FFFFFF"/>
                </a:solidFill>
              </a:rPr>
              <a:t> </a:t>
            </a:r>
            <a:r>
              <a:rPr lang="ru-RU" sz="2400" b="1" i="1">
                <a:solidFill>
                  <a:srgbClr val="000000"/>
                </a:solidFill>
                <a:cs typeface="Times New Roman" pitchFamily="18" charset="0"/>
              </a:rPr>
              <a:t>заложенные в файл в установленном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>
                <a:solidFill>
                  <a:srgbClr val="000000"/>
                </a:solidFill>
              </a:rPr>
              <a:t>порядке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 i="1">
              <a:solidFill>
                <a:srgbClr val="000000"/>
              </a:solidFill>
            </a:endParaRPr>
          </a:p>
        </p:txBody>
      </p:sp>
      <p:sp>
        <p:nvSpPr>
          <p:cNvPr id="103428" name="Text Box 12"/>
          <p:cNvSpPr txBox="1">
            <a:spLocks noChangeArrowheads="1"/>
          </p:cNvSpPr>
          <p:nvPr/>
        </p:nvSpPr>
        <p:spPr bwMode="auto">
          <a:xfrm>
            <a:off x="533400" y="1219200"/>
            <a:ext cx="3160713" cy="762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>
                <a:solidFill>
                  <a:srgbClr val="CC3300"/>
                </a:solidFill>
                <a:cs typeface="Times New Roman" pitchFamily="18" charset="0"/>
              </a:rPr>
              <a:t>Новый</a:t>
            </a:r>
            <a:r>
              <a:rPr lang="ru-RU" sz="2400" b="1" i="1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>
                <a:solidFill>
                  <a:srgbClr val="000000"/>
                </a:solidFill>
                <a:cs typeface="Times New Roman" pitchFamily="18" charset="0"/>
              </a:rPr>
              <a:t>Сейф-пакет</a:t>
            </a:r>
          </a:p>
        </p:txBody>
      </p:sp>
      <p:sp>
        <p:nvSpPr>
          <p:cNvPr id="103429" name="Text Box 15"/>
          <p:cNvSpPr txBox="1">
            <a:spLocks noChangeArrowheads="1"/>
          </p:cNvSpPr>
          <p:nvPr/>
        </p:nvSpPr>
        <p:spPr bwMode="auto">
          <a:xfrm>
            <a:off x="685800" y="5257800"/>
            <a:ext cx="3033713" cy="1287463"/>
          </a:xfrm>
          <a:prstGeom prst="rect">
            <a:avLst/>
          </a:prstGeom>
          <a:solidFill>
            <a:srgbClr val="FFFFFF"/>
          </a:solidFill>
          <a:ln w="9360">
            <a:solidFill>
              <a:srgbClr val="FF66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>
                <a:solidFill>
                  <a:srgbClr val="000000"/>
                </a:solidFill>
              </a:rPr>
              <a:t>Упакованные пачки с экзаменационными материалами</a:t>
            </a:r>
          </a:p>
        </p:txBody>
      </p:sp>
      <p:sp>
        <p:nvSpPr>
          <p:cNvPr id="103430" name="Прямоугольник 16"/>
          <p:cNvSpPr>
            <a:spLocks noChangeArrowheads="1"/>
          </p:cNvSpPr>
          <p:nvPr/>
        </p:nvSpPr>
        <p:spPr bwMode="auto">
          <a:xfrm>
            <a:off x="685800" y="609600"/>
            <a:ext cx="8359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2060"/>
                </a:solidFill>
                <a:cs typeface="Times New Roman" pitchFamily="18" charset="0"/>
              </a:rPr>
              <a:t>Формирование комплекта документации </a:t>
            </a:r>
          </a:p>
        </p:txBody>
      </p:sp>
      <p:sp>
        <p:nvSpPr>
          <p:cNvPr id="103431" name="Text Box 12"/>
          <p:cNvSpPr txBox="1">
            <a:spLocks noChangeArrowheads="1"/>
          </p:cNvSpPr>
          <p:nvPr/>
        </p:nvSpPr>
        <p:spPr bwMode="auto">
          <a:xfrm>
            <a:off x="5029200" y="1143000"/>
            <a:ext cx="3160713" cy="7080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>
                <a:solidFill>
                  <a:srgbClr val="CC3300"/>
                </a:solidFill>
                <a:cs typeface="Times New Roman" pitchFamily="18" charset="0"/>
              </a:rPr>
              <a:t>ВДП с бланками</a:t>
            </a:r>
            <a:endParaRPr lang="ru-RU" sz="2400" b="1" i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gray">
          <a:xfrm flipV="1">
            <a:off x="3657600" y="1524000"/>
            <a:ext cx="1371600" cy="76200"/>
          </a:xfrm>
          <a:prstGeom prst="line">
            <a:avLst/>
          </a:prstGeom>
          <a:noFill/>
          <a:ln w="25400">
            <a:solidFill>
              <a:srgbClr val="CC66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CCFF"/>
        </a:solidFill>
        <a:ln w="25400" cap="flat" cmpd="sng" algn="ctr">
          <a:solidFill>
            <a:srgbClr val="CC66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000000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CCFF"/>
        </a:solidFill>
        <a:ln w="25400" cap="flat" cmpd="sng" algn="ctr">
          <a:solidFill>
            <a:srgbClr val="CC66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000000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13533</TotalTime>
  <Words>4780</Words>
  <Application>Microsoft Office PowerPoint</Application>
  <PresentationFormat>Экран (4:3)</PresentationFormat>
  <Paragraphs>703</Paragraphs>
  <Slides>118</Slides>
  <Notes>19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118</vt:i4>
      </vt:variant>
    </vt:vector>
  </HeadingPairs>
  <TitlesOfParts>
    <vt:vector size="124" baseType="lpstr">
      <vt:lpstr>Times New Roman</vt:lpstr>
      <vt:lpstr>Arial</vt:lpstr>
      <vt:lpstr>Calibri</vt:lpstr>
      <vt:lpstr>Wingdings</vt:lpstr>
      <vt:lpstr>Lucida Console</vt:lpstr>
      <vt:lpstr>Оформление по умолчанию</vt:lpstr>
      <vt:lpstr>Слайд 1</vt:lpstr>
      <vt:lpstr>Слайд 2</vt:lpstr>
      <vt:lpstr>Слайд 3</vt:lpstr>
      <vt:lpstr>Слайд 4</vt:lpstr>
      <vt:lpstr>Подготовка и инструктаж для работников ППЭ</vt:lpstr>
      <vt:lpstr>Слайд 6</vt:lpstr>
      <vt:lpstr>Слайд 7</vt:lpstr>
      <vt:lpstr>Слайд 8</vt:lpstr>
      <vt:lpstr>Слайд 9</vt:lpstr>
      <vt:lpstr>Слайд 10</vt:lpstr>
      <vt:lpstr>Слайд 11</vt:lpstr>
      <vt:lpstr>Организация помещений в ППЭ</vt:lpstr>
      <vt:lpstr>Техническое оснащение ППЭ</vt:lpstr>
      <vt:lpstr>Слайд 14</vt:lpstr>
      <vt:lpstr>Аудитория проведения</vt:lpstr>
      <vt:lpstr>Аудитория, предусмотренная для печати КИМ</vt:lpstr>
      <vt:lpstr>Штаб ППЭ</vt:lpstr>
      <vt:lpstr>Готовность ППЭ</vt:lpstr>
      <vt:lpstr>Организация видеонаблюдения в аудитории</vt:lpstr>
      <vt:lpstr>Слайд 20</vt:lpstr>
      <vt:lpstr>Слайд 21</vt:lpstr>
      <vt:lpstr>Видеонаблюдение</vt:lpstr>
      <vt:lpstr>Акт об отключении средств  видеонаблюдения или отсутствия  видеозаписи экзамена</vt:lpstr>
      <vt:lpstr>Готовность ППЭ</vt:lpstr>
      <vt:lpstr>Подготовка к экзамену</vt:lpstr>
      <vt:lpstr>АКТ готовности ППЭ (ППЭ-01)</vt:lpstr>
      <vt:lpstr>Слайд 27</vt:lpstr>
      <vt:lpstr>Явка в ППЭ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Регистрация работников ППЭ  в день экзамена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форма ППЭ-12-02 «Ведомость коррекции персональных данных участников ГИА в аудитории»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Организация входа участников в ППЭ</vt:lpstr>
      <vt:lpstr>Слайд 57</vt:lpstr>
      <vt:lpstr>Разрешенные дополнительные устройства для всех участников ЕГЭ</vt:lpstr>
      <vt:lpstr>Организация входа в ППЭ</vt:lpstr>
      <vt:lpstr>Слайд 60</vt:lpstr>
      <vt:lpstr>Слайд 61</vt:lpstr>
      <vt:lpstr>Слайд 62</vt:lpstr>
      <vt:lpstr>Организация передвижения по ППЭ</vt:lpstr>
      <vt:lpstr>Выдача ЭМ в аудитории ППЭ руководителем ППЭ в штабе ППЭ</vt:lpstr>
      <vt:lpstr>ППЭ-14-02 «Ведомость выдачи и возврата экзаменационных материалов по аудиториям ППЭ»</vt:lpstr>
      <vt:lpstr>Слайд 66</vt:lpstr>
      <vt:lpstr>Слайд 67</vt:lpstr>
      <vt:lpstr>Слайд 68</vt:lpstr>
      <vt:lpstr>Слайд 69</vt:lpstr>
      <vt:lpstr>Слайд 70</vt:lpstr>
      <vt:lpstr>На этапе проведения экзамена  </vt:lpstr>
      <vt:lpstr>На этапе проведения экзамена  </vt:lpstr>
      <vt:lpstr>Слайд 73</vt:lpstr>
      <vt:lpstr>Возможные ситуации в аудитории во время экзамена </vt:lpstr>
      <vt:lpstr>Досрочное завершение экзамена участником ГИА по объективным причинам</vt:lpstr>
      <vt:lpstr>Удаление участника ГИА</vt:lpstr>
      <vt:lpstr>Апелляция участника о нарушении установленного порядка проведения ГИА</vt:lpstr>
      <vt:lpstr>Слайд 78</vt:lpstr>
      <vt:lpstr>Слайд 79</vt:lpstr>
      <vt:lpstr>Слайд 80</vt:lpstr>
      <vt:lpstr>Передача документов руководителю ППЭ</vt:lpstr>
      <vt:lpstr>Протокол проведения ЕГЭ в аудитории (ППЭ-05-02)</vt:lpstr>
      <vt:lpstr>Слайд 83</vt:lpstr>
      <vt:lpstr>Слайд 84</vt:lpstr>
      <vt:lpstr>Слайд 85</vt:lpstr>
      <vt:lpstr>Слайд 86</vt:lpstr>
      <vt:lpstr>Слайд 87</vt:lpstr>
      <vt:lpstr>Слайд 88</vt:lpstr>
      <vt:lpstr>Заполнение форм в штабе ППЭ</vt:lpstr>
      <vt:lpstr>Форма ППЭ 13-01  «Протокол проведения ЕГЭ в ППЭ» </vt:lpstr>
      <vt:lpstr> «Сводная ведомость учёта участников и использования экзаменационных материалов в ППЭ» (ППЭ 13-02 МАШ)  </vt:lpstr>
      <vt:lpstr>Форма ППЭ-14-01 «Акт приёмки-передачи экзаменационных материалов в ППЭ»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Образцы заполнения форм протоколов, актов и ведомостей, используемых в ппэ</vt:lpstr>
      <vt:lpstr>Слайд 101</vt:lpstr>
      <vt:lpstr>Слайд 102</vt:lpstr>
      <vt:lpstr>Слайд 103</vt:lpstr>
      <vt:lpstr>Слайд 104</vt:lpstr>
      <vt:lpstr>Слайд 105</vt:lpstr>
      <vt:lpstr>Слайд 106</vt:lpstr>
      <vt:lpstr>Слайд 107</vt:lpstr>
      <vt:lpstr>Слайд 108</vt:lpstr>
      <vt:lpstr>Слайд 109</vt:lpstr>
      <vt:lpstr>Слайд 110</vt:lpstr>
      <vt:lpstr>Слайд 111</vt:lpstr>
      <vt:lpstr>Слайд 112</vt:lpstr>
      <vt:lpstr>Слайд 113</vt:lpstr>
      <vt:lpstr>Слайд 114</vt:lpstr>
      <vt:lpstr>Слайд 115</vt:lpstr>
      <vt:lpstr>Слайд 116</vt:lpstr>
      <vt:lpstr>Слайд 117</vt:lpstr>
      <vt:lpstr>Слайд 118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Платон</dc:creator>
  <cp:lastModifiedBy>СмирноваТА</cp:lastModifiedBy>
  <cp:revision>707</cp:revision>
  <cp:lastPrinted>1601-01-01T00:00:00Z</cp:lastPrinted>
  <dcterms:created xsi:type="dcterms:W3CDTF">1601-01-01T00:00:00Z</dcterms:created>
  <dcterms:modified xsi:type="dcterms:W3CDTF">2016-04-28T13:09:49Z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