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71"/>
  </p:notesMasterIdLst>
  <p:handoutMasterIdLst>
    <p:handoutMasterId r:id="rId72"/>
  </p:handoutMasterIdLst>
  <p:sldIdLst>
    <p:sldId id="1128" r:id="rId2"/>
    <p:sldId id="1148" r:id="rId3"/>
    <p:sldId id="1146" r:id="rId4"/>
    <p:sldId id="1133" r:id="rId5"/>
    <p:sldId id="1132" r:id="rId6"/>
    <p:sldId id="948" r:id="rId7"/>
    <p:sldId id="956" r:id="rId8"/>
    <p:sldId id="1141" r:id="rId9"/>
    <p:sldId id="1088" r:id="rId10"/>
    <p:sldId id="895" r:id="rId11"/>
    <p:sldId id="1114" r:id="rId12"/>
    <p:sldId id="1094" r:id="rId13"/>
    <p:sldId id="1095" r:id="rId14"/>
    <p:sldId id="1096" r:id="rId15"/>
    <p:sldId id="1097" r:id="rId16"/>
    <p:sldId id="1098" r:id="rId17"/>
    <p:sldId id="1099" r:id="rId18"/>
    <p:sldId id="1100" r:id="rId19"/>
    <p:sldId id="1101" r:id="rId20"/>
    <p:sldId id="1102" r:id="rId21"/>
    <p:sldId id="1103" r:id="rId22"/>
    <p:sldId id="1179" r:id="rId23"/>
    <p:sldId id="1149" r:id="rId24"/>
    <p:sldId id="1104" r:id="rId25"/>
    <p:sldId id="1178" r:id="rId26"/>
    <p:sldId id="1150" r:id="rId27"/>
    <p:sldId id="1106" r:id="rId28"/>
    <p:sldId id="1107" r:id="rId29"/>
    <p:sldId id="1108" r:id="rId30"/>
    <p:sldId id="1109" r:id="rId31"/>
    <p:sldId id="1110" r:id="rId32"/>
    <p:sldId id="1137" r:id="rId33"/>
    <p:sldId id="1138" r:id="rId34"/>
    <p:sldId id="1111" r:id="rId35"/>
    <p:sldId id="1112" r:id="rId36"/>
    <p:sldId id="1113" r:id="rId37"/>
    <p:sldId id="1129" r:id="rId38"/>
    <p:sldId id="1130" r:id="rId39"/>
    <p:sldId id="1171" r:id="rId40"/>
    <p:sldId id="1151" r:id="rId41"/>
    <p:sldId id="1152" r:id="rId42"/>
    <p:sldId id="1135" r:id="rId43"/>
    <p:sldId id="1134" r:id="rId44"/>
    <p:sldId id="1118" r:id="rId45"/>
    <p:sldId id="1153" r:id="rId46"/>
    <p:sldId id="1117" r:id="rId47"/>
    <p:sldId id="1154" r:id="rId48"/>
    <p:sldId id="1155" r:id="rId49"/>
    <p:sldId id="1136" r:id="rId50"/>
    <p:sldId id="1156" r:id="rId51"/>
    <p:sldId id="1119" r:id="rId52"/>
    <p:sldId id="1176" r:id="rId53"/>
    <p:sldId id="1175" r:id="rId54"/>
    <p:sldId id="1180" r:id="rId55"/>
    <p:sldId id="1157" r:id="rId56"/>
    <p:sldId id="1182" r:id="rId57"/>
    <p:sldId id="1181" r:id="rId58"/>
    <p:sldId id="1165" r:id="rId59"/>
    <p:sldId id="1168" r:id="rId60"/>
    <p:sldId id="1183" r:id="rId61"/>
    <p:sldId id="1185" r:id="rId62"/>
    <p:sldId id="1184" r:id="rId63"/>
    <p:sldId id="1160" r:id="rId64"/>
    <p:sldId id="1186" r:id="rId65"/>
    <p:sldId id="1162" r:id="rId66"/>
    <p:sldId id="1187" r:id="rId67"/>
    <p:sldId id="1147" r:id="rId68"/>
    <p:sldId id="1131" r:id="rId69"/>
    <p:sldId id="1024" r:id="rId70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33CC"/>
    <a:srgbClr val="CC6600"/>
    <a:srgbClr val="FFFF99"/>
    <a:srgbClr val="FFFFCC"/>
    <a:srgbClr val="FF9966"/>
    <a:srgbClr val="CCECFF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006" autoAdjust="0"/>
    <p:restoredTop sz="98279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9FF3DD4-C078-4DB6-BA79-3194FCA047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05D1FC1-158F-46BF-9FC6-82EC59222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hapka"/>
          <p:cNvPicPr>
            <a:picLocks noChangeAspect="1" noChangeArrowheads="1"/>
          </p:cNvPicPr>
          <p:nvPr/>
        </p:nvPicPr>
        <p:blipFill>
          <a:blip r:embed="rId2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609600"/>
            <a:ext cx="21336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248400" cy="5516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2133600"/>
            <a:ext cx="4191000" cy="1919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4205288"/>
            <a:ext cx="4191000" cy="1920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2133600"/>
            <a:ext cx="8534400" cy="39925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609600"/>
            <a:ext cx="8534400" cy="5516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41910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chemeClr val="bg1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33600"/>
            <a:ext cx="85344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Line 12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9" name="Line 1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1" name="Picture 16" descr="shapka"/>
          <p:cNvPicPr>
            <a:picLocks noChangeAspect="1" noChangeArrowheads="1"/>
          </p:cNvPicPr>
          <p:nvPr/>
        </p:nvPicPr>
        <p:blipFill>
          <a:blip r:embed="rId17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46" r:id="rId1"/>
    <p:sldLayoutId id="2147487432" r:id="rId2"/>
    <p:sldLayoutId id="2147487433" r:id="rId3"/>
    <p:sldLayoutId id="2147487434" r:id="rId4"/>
    <p:sldLayoutId id="2147487435" r:id="rId5"/>
    <p:sldLayoutId id="2147487436" r:id="rId6"/>
    <p:sldLayoutId id="2147487437" r:id="rId7"/>
    <p:sldLayoutId id="2147487438" r:id="rId8"/>
    <p:sldLayoutId id="2147487439" r:id="rId9"/>
    <p:sldLayoutId id="2147487440" r:id="rId10"/>
    <p:sldLayoutId id="2147487441" r:id="rId11"/>
    <p:sldLayoutId id="2147487442" r:id="rId12"/>
    <p:sldLayoutId id="2147487443" r:id="rId13"/>
    <p:sldLayoutId id="2147487444" r:id="rId14"/>
    <p:sldLayoutId id="214748744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jpe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3.jpeg"/><Relationship Id="rId4" Type="http://schemas.openxmlformats.org/officeDocument/2006/relationships/image" Target="../media/image7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66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876300" y="1676400"/>
            <a:ext cx="73914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1" hangingPunct="1">
              <a:spcAft>
                <a:spcPts val="60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ru-RU" sz="2800" b="1">
                <a:solidFill>
                  <a:srgbClr val="262673"/>
                </a:solidFill>
                <a:ea typeface="MS Gothic" pitchFamily="49" charset="-128"/>
              </a:rPr>
              <a:t>Государственная итоговая аттестация по образовательным программам среднего общего образования в 2018 году</a:t>
            </a:r>
          </a:p>
          <a:p>
            <a:pPr algn="ctr" defTabSz="449263" eaLnBrk="1" hangingPunct="1">
              <a:spcAft>
                <a:spcPts val="60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ru-RU" sz="2800" b="1">
                <a:solidFill>
                  <a:srgbClr val="0033CC"/>
                </a:solidFill>
                <a:ea typeface="MS Gothic" pitchFamily="49" charset="-128"/>
              </a:rPr>
              <a:t>Технология </a:t>
            </a:r>
          </a:p>
          <a:p>
            <a:pPr algn="ctr" defTabSz="449263" eaLnBrk="1" hangingPunct="1">
              <a:spcAft>
                <a:spcPts val="60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ru-RU" sz="2800" b="1">
                <a:solidFill>
                  <a:srgbClr val="0033CC"/>
                </a:solidFill>
                <a:ea typeface="MS Gothic" pitchFamily="49" charset="-128"/>
              </a:rPr>
              <a:t>печати полного комплекта экзаменационных материалов </a:t>
            </a:r>
          </a:p>
          <a:p>
            <a:pPr algn="ctr" defTabSz="449263" eaLnBrk="1" hangingPunct="1">
              <a:spcAft>
                <a:spcPts val="60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ru-RU" sz="2800" b="1">
                <a:solidFill>
                  <a:srgbClr val="0033CC"/>
                </a:solidFill>
                <a:ea typeface="MS Gothic" pitchFamily="49" charset="-128"/>
              </a:rPr>
              <a:t>в аудиториях ППЭ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276600" y="5638800"/>
            <a:ext cx="5495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sz="2400">
                <a:solidFill>
                  <a:srgbClr val="262673"/>
                </a:solidFill>
                <a:ea typeface="MS Gothic" pitchFamily="49" charset="-128"/>
              </a:rPr>
              <a:t>Смирнова Татьяна Александровна, главный специалист ГУ ЯО ЦОиККО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9600" y="1219200"/>
            <a:ext cx="8001000" cy="3048000"/>
          </a:xfrm>
          <a:prstGeom prst="rect">
            <a:avLst/>
          </a:prstGeom>
          <a:solidFill>
            <a:srgbClr val="66FFFF"/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marL="163513" indent="-163513">
              <a:defRPr/>
            </a:pPr>
            <a:r>
              <a:rPr lang="ru-RU" sz="2000" b="1" i="1">
                <a:solidFill>
                  <a:srgbClr val="002060"/>
                </a:solidFill>
                <a:cs typeface="Arial" charset="0"/>
              </a:rPr>
              <a:t>разместить</a:t>
            </a:r>
            <a:r>
              <a:rPr lang="ru-RU" sz="2000">
                <a:solidFill>
                  <a:schemeClr val="tx1"/>
                </a:solidFill>
                <a:cs typeface="Arial" charset="0"/>
              </a:rPr>
              <a:t>  </a:t>
            </a:r>
            <a:r>
              <a:rPr lang="ru-RU" sz="2000">
                <a:solidFill>
                  <a:srgbClr val="0033CC"/>
                </a:solidFill>
                <a:cs typeface="Arial" charset="0"/>
              </a:rPr>
              <a:t>ЭМ в сейфе, расположенном в Штабе ППЭ в зоне видимости камер видеонаблюдения,  сейф-пакеты с электронными носителями</a:t>
            </a:r>
          </a:p>
          <a:p>
            <a:pPr marL="163513" indent="-163513">
              <a:buFont typeface="Arial" charset="0"/>
              <a:buNone/>
              <a:defRPr/>
            </a:pPr>
            <a:endParaRPr lang="ru-RU" sz="2000">
              <a:solidFill>
                <a:srgbClr val="0033CC"/>
              </a:solidFill>
              <a:cs typeface="Arial" charset="0"/>
            </a:endParaRPr>
          </a:p>
          <a:p>
            <a:pPr marL="163513" indent="-163513">
              <a:defRPr/>
            </a:pPr>
            <a:r>
              <a:rPr lang="ru-RU" sz="2000" b="1" i="1">
                <a:solidFill>
                  <a:srgbClr val="002060"/>
                </a:solidFill>
                <a:cs typeface="Arial" charset="0"/>
              </a:rPr>
              <a:t>обеспечить</a:t>
            </a:r>
            <a:r>
              <a:rPr lang="ru-RU" sz="200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2000">
                <a:solidFill>
                  <a:srgbClr val="0033CC"/>
                </a:solidFill>
                <a:cs typeface="Arial" charset="0"/>
              </a:rPr>
              <a:t>их надежное хранение до момента передачи ответственным организаторам в аудитории</a:t>
            </a:r>
          </a:p>
          <a:p>
            <a:pPr marL="163513" indent="-163513">
              <a:defRPr/>
            </a:pPr>
            <a:endParaRPr lang="ru-RU" sz="2000">
              <a:solidFill>
                <a:schemeClr val="tx1"/>
              </a:solidFill>
              <a:cs typeface="Arial" charset="0"/>
            </a:endParaRPr>
          </a:p>
          <a:p>
            <a:pPr marL="163513" indent="-163513" algn="ctr">
              <a:defRPr/>
            </a:pPr>
            <a:r>
              <a:rPr lang="ru-RU" sz="2000" b="1" i="1">
                <a:solidFill>
                  <a:srgbClr val="C00000"/>
                </a:solidFill>
                <a:cs typeface="Arial" charset="0"/>
              </a:rPr>
              <a:t>Вскрытие сейф-пакетов с ЭМ категорически запрещены</a:t>
            </a:r>
          </a:p>
        </p:txBody>
      </p:sp>
      <p:sp>
        <p:nvSpPr>
          <p:cNvPr id="12291" name="TextBox 11"/>
          <p:cNvSpPr txBox="1">
            <a:spLocks noChangeArrowheads="1"/>
          </p:cNvSpPr>
          <p:nvPr/>
        </p:nvSpPr>
        <p:spPr bwMode="auto">
          <a:xfrm>
            <a:off x="2057400" y="4495800"/>
            <a:ext cx="21732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altLang="ru-RU" sz="1800" b="1">
                <a:solidFill>
                  <a:srgbClr val="FF0000"/>
                </a:solidFill>
                <a:cs typeface="Times New Roman" pitchFamily="18" charset="0"/>
              </a:rPr>
              <a:t>Поместить в сейф!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609600"/>
            <a:ext cx="8620125" cy="533400"/>
          </a:xfrm>
          <a:prstGeom prst="rect">
            <a:avLst/>
          </a:prstGeom>
          <a:noFill/>
        </p:spPr>
        <p:txBody>
          <a:bodyPr lIns="52688" tIns="26344" rIns="52688" bIns="26344"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Хранение ЭМ в ППЭ в день экзамена</a:t>
            </a:r>
          </a:p>
        </p:txBody>
      </p:sp>
      <p:pic>
        <p:nvPicPr>
          <p:cNvPr id="12293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9530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953000"/>
            <a:ext cx="1066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39750" y="533400"/>
            <a:ext cx="830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Пакет руководителя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743200"/>
            <a:ext cx="259080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Список участников ГИА в аудитории ППЭ (ППЭ-05-01)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276600"/>
            <a:ext cx="259080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Протокол проведения ГИА в аудитории (ППЭ-05-02)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1676400"/>
            <a:ext cx="2590800" cy="8382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Ведомость коррекции персональных данных участников ГИА в аудитории (ППЭ-12-02)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12192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  <a:cs typeface="Times New Roman" pitchFamily="18" charset="0"/>
              </a:rPr>
              <a:t>Апелляция о нарушении установленного порядка проведения ГИА (ППЭ-02)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1905000"/>
            <a:ext cx="2590800" cy="8382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  <a:cs typeface="Times New Roman" pitchFamily="18" charset="0"/>
              </a:rPr>
              <a:t>Протокол рассмотрения апелляции о нарушении установленного порядка проведения ГИА (ППЭ-03)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3810000"/>
            <a:ext cx="2590800" cy="7620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Список участников ГИА образовательной организации (ППЭ-06-01)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4572000"/>
            <a:ext cx="259080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Список участников ГИА в ППЭ по алфавиту (ППЭ-06-02)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51054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Список работников ППЭ </a:t>
            </a:r>
            <a:r>
              <a:rPr lang="ru-RU" dirty="0">
                <a:solidFill>
                  <a:srgbClr val="C00000"/>
                </a:solidFill>
              </a:rPr>
              <a:t>и общественных наблюдателей </a:t>
            </a:r>
            <a:r>
              <a:rPr lang="ru-RU" dirty="0">
                <a:solidFill>
                  <a:srgbClr val="0033CC"/>
                </a:solidFill>
              </a:rPr>
              <a:t>(ППЭ-07)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5791200"/>
            <a:ext cx="2590800" cy="8382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C00000"/>
                </a:solidFill>
              </a:rPr>
              <a:t>Сопроводительный бланк  к материалам единого государственного экзамена (ППЭ-11)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76600" y="25146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Ведомость использования дополнительных бланков ответов № 2 (ППЭ-12-03)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6600" y="32004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C00000"/>
                </a:solidFill>
              </a:rPr>
              <a:t>Ведомость учета  времени отсутствия  участников ГИА в аудитории (ППЭ-12-04-МАШ)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76600" y="3886200"/>
            <a:ext cx="259080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Протокол проведения ЕГЭ в ППЭ (ППЭ-13-01)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76600" y="4419600"/>
            <a:ext cx="2590800" cy="8382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Сводная ведомость учета участников  и использования экзаменационных материалов в ППЭ (ППЭ-13-02-МАШ)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76600" y="52578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Акт приемки-передачи экзаменационных материалов в ППЭ (ППЭ-14-01)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76600" y="59436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Ведомость учета экзаменационных материалов (ППЭ-14-02)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72200" y="1295400"/>
            <a:ext cx="259080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FF0000"/>
                </a:solidFill>
              </a:rPr>
              <a:t>Опись доставочного </a:t>
            </a:r>
            <a:r>
              <a:rPr lang="ru-RU" dirty="0" err="1">
                <a:solidFill>
                  <a:srgbClr val="FF0000"/>
                </a:solidFill>
              </a:rPr>
              <a:t>сейф-пакета</a:t>
            </a:r>
            <a:r>
              <a:rPr lang="ru-RU" dirty="0">
                <a:solidFill>
                  <a:srgbClr val="FF0000"/>
                </a:solidFill>
              </a:rPr>
              <a:t> (ППЭ-14-03)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72200" y="18288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FF0000"/>
                </a:solidFill>
              </a:rPr>
              <a:t>Ведомость материалов  доставочного </a:t>
            </a:r>
            <a:r>
              <a:rPr lang="ru-RU" dirty="0" err="1">
                <a:solidFill>
                  <a:srgbClr val="FF0000"/>
                </a:solidFill>
              </a:rPr>
              <a:t>сейф-пакета</a:t>
            </a:r>
            <a:r>
              <a:rPr lang="ru-RU" dirty="0">
                <a:solidFill>
                  <a:srgbClr val="FF0000"/>
                </a:solidFill>
              </a:rPr>
              <a:t> (ППЭ-14-04)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72200" y="25146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Расшифровка кодов образовательных организаций (ППЭ-16)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72200" y="32004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Акт общественного наблюдения за проведением ГИА в ППЭ (ППЭ-18-МАШ)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72200" y="38862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Контроль изменения состава работников в день экзамена (ППЭ-19)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72200" y="45720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Акт об идентификации личности участника ГИА (ППЭ-20)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72200" y="52578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Акт об удалении участника ГИА (ППЭ-21)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172200" y="59436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Акт о досрочном завершении экзамена по объективным причинам (ППЭ-22)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4841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38800" y="762000"/>
            <a:ext cx="2644775" cy="1665288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dirty="0">
                <a:solidFill>
                  <a:srgbClr val="0033CC"/>
                </a:solidFill>
              </a:rPr>
              <a:t>Апелляция принимается от участника экзамена членом ГЭК в 2-х экземплярах</a:t>
            </a:r>
          </a:p>
        </p:txBody>
      </p:sp>
      <p:pic>
        <p:nvPicPr>
          <p:cNvPr id="14340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8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5000" y="2667000"/>
            <a:ext cx="2644775" cy="6096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>
                <a:solidFill>
                  <a:srgbClr val="0033CC"/>
                </a:solidFill>
                <a:cs typeface="Arial" charset="0"/>
              </a:rPr>
              <a:t>ЗАПОЛНИТЬ</a:t>
            </a:r>
          </a:p>
        </p:txBody>
      </p:sp>
      <p:cxnSp>
        <p:nvCxnSpPr>
          <p:cNvPr id="8" name="Прямая со стрелкой 7"/>
          <p:cNvCxnSpPr>
            <a:stCxn id="6" idx="1"/>
          </p:cNvCxnSpPr>
          <p:nvPr/>
        </p:nvCxnSpPr>
        <p:spPr bwMode="auto">
          <a:xfrm flipH="1" flipV="1">
            <a:off x="3733800" y="533400"/>
            <a:ext cx="1981200" cy="2438400"/>
          </a:xfrm>
          <a:prstGeom prst="straightConnector1">
            <a:avLst/>
          </a:prstGeom>
          <a:solidFill>
            <a:srgbClr val="66CC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-38100"/>
            <a:ext cx="483235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38800" y="762000"/>
            <a:ext cx="2644775" cy="1665288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dirty="0">
                <a:solidFill>
                  <a:srgbClr val="0033CC"/>
                </a:solidFill>
              </a:rPr>
              <a:t>Протокол рассмотрения апелляции принимается от участника экзамена членом ГЭК в 2-х экземплярах </a:t>
            </a:r>
          </a:p>
        </p:txBody>
      </p:sp>
      <p:pic>
        <p:nvPicPr>
          <p:cNvPr id="15364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810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5000" y="2667000"/>
            <a:ext cx="2644775" cy="6096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>
                <a:solidFill>
                  <a:srgbClr val="0033CC"/>
                </a:solidFill>
                <a:cs typeface="Arial" charset="0"/>
              </a:rPr>
              <a:t>ЗАПОЛНИТЬ</a:t>
            </a: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 flipH="1" flipV="1">
            <a:off x="3810000" y="685800"/>
            <a:ext cx="1905000" cy="2286000"/>
          </a:xfrm>
          <a:prstGeom prst="straightConnector1">
            <a:avLst/>
          </a:prstGeom>
          <a:solidFill>
            <a:srgbClr val="66CC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4933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562600" y="762000"/>
            <a:ext cx="3429000" cy="3295650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«Список участников ГИА в аудитории ППЭ»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(ППЭ-05-01)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для: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сообщения участнику ЕГЭ номера его места в аудитории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endParaRPr lang="ru-RU" sz="2000" dirty="0">
              <a:solidFill>
                <a:srgbClr val="0033CC"/>
              </a:solidFill>
            </a:endParaRP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контроля занятого места участником в соответствии с формой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6200000">
            <a:off x="5867400" y="3276600"/>
            <a:ext cx="838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6096000" y="3276600"/>
            <a:ext cx="838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«Протокол проведения ГИА в аудитории» (ППЭ-05-02)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для сверки данных документа, удостоверяющего  личность участника,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с данными в форме ППЭ-05-02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6600" y="4978400"/>
            <a:ext cx="5867400" cy="1879600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buFont typeface="Arial" pitchFamily="34" charset="0"/>
              <a:buChar char="•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 фиксирования даты и времени вскрытия  </a:t>
            </a:r>
            <a:r>
              <a:rPr lang="ru-RU" sz="1800" dirty="0" err="1">
                <a:solidFill>
                  <a:srgbClr val="0033CC"/>
                </a:solidFill>
                <a:cs typeface="+mn-cs"/>
              </a:rPr>
              <a:t>сейф-пакета</a:t>
            </a:r>
            <a:endParaRPr lang="ru-RU" sz="1800" dirty="0">
              <a:solidFill>
                <a:srgbClr val="0033CC"/>
              </a:solidFill>
              <a:cs typeface="+mn-cs"/>
            </a:endParaRPr>
          </a:p>
          <a:p>
            <a:pPr algn="just" defTabSz="1028700">
              <a:buFont typeface="Arial" pitchFamily="34" charset="0"/>
              <a:buChar char="•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 отметки фактов неявки на экзамен участников, удаления с экзамена, </a:t>
            </a:r>
            <a:r>
              <a:rPr lang="ru-RU" sz="1800" dirty="0" err="1">
                <a:solidFill>
                  <a:srgbClr val="0033CC"/>
                </a:solidFill>
                <a:cs typeface="+mn-cs"/>
              </a:rPr>
              <a:t>незавершения</a:t>
            </a:r>
            <a:r>
              <a:rPr lang="ru-RU" sz="1800" dirty="0">
                <a:solidFill>
                  <a:srgbClr val="0033CC"/>
                </a:solidFill>
                <a:cs typeface="+mn-cs"/>
              </a:rPr>
              <a:t>  экзамена участником</a:t>
            </a:r>
          </a:p>
          <a:p>
            <a:pPr algn="just" defTabSz="1028700">
              <a:buFont typeface="Arial" pitchFamily="34" charset="0"/>
              <a:buChar char="•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 ошибок в документах</a:t>
            </a:r>
          </a:p>
          <a:p>
            <a:pPr algn="just" defTabSz="1028700">
              <a:buFont typeface="Arial" pitchFamily="34" charset="0"/>
              <a:buChar char="•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 получения подписи участников ЕГЭ</a:t>
            </a:r>
          </a:p>
          <a:p>
            <a:pPr algn="just" defTabSz="1028700">
              <a:buFont typeface="Arial" pitchFamily="34" charset="0"/>
              <a:buChar char="•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 объявления данных протокола на камеру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4267200"/>
            <a:ext cx="4419600" cy="495300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 УЧАСТНИК не явился -  пустые клеточки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-76200"/>
            <a:ext cx="4876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0" y="762000"/>
            <a:ext cx="2743200" cy="2667000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«Список участников ГИА образовательной организации»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(ППЭ-06-01)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для размещения на информационном стенде при входе в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48768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0" y="762000"/>
            <a:ext cx="2743200" cy="2359025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«Список участников ГИА по алфавиту»  (ППЭ-06-02)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для размещения на информационном стенде при входе в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57200"/>
            <a:ext cx="13716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286000"/>
            <a:ext cx="3873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143000"/>
            <a:ext cx="455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86400" y="762000"/>
            <a:ext cx="3429000" cy="5141913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«Список работников ППЭ и общественных наблюдателей»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(ППЭ-07)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для: </a:t>
            </a:r>
          </a:p>
          <a:p>
            <a:pPr algn="ctr" defTabSz="1028700">
              <a:tabLst>
                <a:tab pos="130175" algn="l"/>
              </a:tabLst>
              <a:defRPr/>
            </a:pPr>
            <a:endParaRPr lang="ru-RU" sz="2000" dirty="0">
              <a:solidFill>
                <a:srgbClr val="0033CC"/>
              </a:solidFill>
            </a:endParaRP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регистрации лиц, привлекаемых к проведению ЕГЭ в ППЭ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endParaRPr lang="ru-RU" sz="2000" dirty="0">
              <a:solidFill>
                <a:srgbClr val="0033CC"/>
              </a:solidFill>
            </a:endParaRP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назначения ответственного организатора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endParaRPr lang="ru-RU" sz="2000" dirty="0">
              <a:solidFill>
                <a:srgbClr val="0033CC"/>
              </a:solidFill>
            </a:endParaRP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направления организаторов всех категорий на рабочие места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5562600" y="0"/>
            <a:ext cx="3429000" cy="2679700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«Сопроводительный бланк к материалам ЕГЭ»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(ППЭ-11)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для упаковки ЭМ в </a:t>
            </a:r>
            <a:r>
              <a:rPr lang="ru-RU" sz="2000" dirty="0" err="1">
                <a:solidFill>
                  <a:srgbClr val="0033CC"/>
                </a:solidFill>
              </a:rPr>
              <a:t>сейф-пакеты</a:t>
            </a:r>
            <a:r>
              <a:rPr lang="ru-RU" sz="2000" dirty="0">
                <a:solidFill>
                  <a:srgbClr val="0033CC"/>
                </a:solidFill>
              </a:rPr>
              <a:t> (</a:t>
            </a:r>
            <a:r>
              <a:rPr lang="ru-RU" sz="2000" i="1" dirty="0">
                <a:solidFill>
                  <a:srgbClr val="0033CC"/>
                </a:solidFill>
              </a:rPr>
              <a:t>стандартные</a:t>
            </a:r>
            <a:r>
              <a:rPr lang="ru-RU" sz="2000" dirty="0">
                <a:solidFill>
                  <a:srgbClr val="0033CC"/>
                </a:solidFill>
              </a:rPr>
              <a:t>)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КИМ с контрольным листом в аудитории</a:t>
            </a:r>
          </a:p>
          <a:p>
            <a:pPr algn="ctr" defTabSz="1028700">
              <a:tabLst>
                <a:tab pos="130175" algn="l"/>
              </a:tabLst>
              <a:defRPr/>
            </a:pPr>
            <a:endParaRPr lang="ru-RU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2057400" y="3962400"/>
            <a:ext cx="2209800" cy="1141413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НЕТ №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на доставочных </a:t>
            </a:r>
            <a:r>
              <a:rPr lang="ru-RU" sz="2000" dirty="0" err="1">
                <a:solidFill>
                  <a:srgbClr val="0033CC"/>
                </a:solidFill>
                <a:cs typeface="Times New Roman" pitchFamily="18" charset="0"/>
              </a:rPr>
              <a:t>сейф-пакетах</a:t>
            </a:r>
            <a:endParaRPr lang="ru-RU" sz="2000" dirty="0">
              <a:solidFill>
                <a:srgbClr val="0033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144000" cy="625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48400" y="4953000"/>
            <a:ext cx="1873250" cy="1627188"/>
          </a:xfrm>
          <a:prstGeom prst="rect">
            <a:avLst/>
          </a:prstGeom>
          <a:ln>
            <a:solidFill>
              <a:srgbClr val="E2001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6AB3"/>
                </a:solidFill>
              </a:rPr>
              <a:t>В графу «Измененные данные»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 вносятся только те  сведения, которые не соответствуют  данным в РИС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86400" y="1219200"/>
            <a:ext cx="3429000" cy="3603625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 «Ведомость коррекции персональных данных участников ГИА в аудитории»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(ППЭ-12-02)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для заполнения в случае расхождения персональных данных участника ЕГЭ в документе, удостоверяющем личность с данными в форме ППЭ-05-02</a:t>
            </a:r>
          </a:p>
        </p:txBody>
      </p:sp>
      <p:pic>
        <p:nvPicPr>
          <p:cNvPr id="22533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762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43400" y="533400"/>
            <a:ext cx="1752600" cy="6096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>
                <a:solidFill>
                  <a:srgbClr val="0033CC"/>
                </a:solidFill>
                <a:cs typeface="Arial" charset="0"/>
              </a:rPr>
              <a:t>ЗАПОЛНИТЬ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4800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5486400" y="685800"/>
            <a:ext cx="3429000" cy="2438400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>
                <a:solidFill>
                  <a:srgbClr val="0033CC"/>
                </a:solidFill>
              </a:rPr>
              <a:t> «Ведомость использования дополнительных бланков ответов № 2»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>
                <a:solidFill>
                  <a:srgbClr val="0033CC"/>
                </a:solidFill>
              </a:rPr>
              <a:t>(ППЭ-12-03)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>
                <a:solidFill>
                  <a:srgbClr val="0033CC"/>
                </a:solidFill>
              </a:rPr>
              <a:t>для учета количества и номеров  выданных ДБО №2 = </a:t>
            </a:r>
            <a:r>
              <a:rPr lang="ru-RU" sz="2000" b="1" u="sng">
                <a:solidFill>
                  <a:srgbClr val="0033CC"/>
                </a:solidFill>
              </a:rPr>
              <a:t>итого</a:t>
            </a:r>
            <a:r>
              <a:rPr lang="ru-RU" sz="2000">
                <a:solidFill>
                  <a:srgbClr val="0033CC"/>
                </a:solidFill>
              </a:rPr>
              <a:t> ППЭ-05-02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0"/>
            <a:ext cx="2514600" cy="3810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>
                <a:solidFill>
                  <a:srgbClr val="0033CC"/>
                </a:solidFill>
                <a:cs typeface="Arial" charset="0"/>
              </a:rPr>
              <a:t>ЗАПОЛНИТЬ</a:t>
            </a:r>
          </a:p>
        </p:txBody>
      </p:sp>
      <p:sp>
        <p:nvSpPr>
          <p:cNvPr id="9" name="Прямоугольник 8"/>
          <p:cNvSpPr/>
          <p:nvPr/>
        </p:nvSpPr>
        <p:spPr>
          <a:xfrm rot="16200000" flipV="1">
            <a:off x="3886200" y="-762000"/>
            <a:ext cx="228600" cy="2514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 flipV="1">
            <a:off x="2514600" y="3505200"/>
            <a:ext cx="533400" cy="3581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7"/>
          <p:cNvSpPr>
            <a:spLocks noChangeArrowheads="1"/>
          </p:cNvSpPr>
          <p:nvPr/>
        </p:nvSpPr>
        <p:spPr bwMode="auto">
          <a:xfrm flipH="1">
            <a:off x="5638800" y="685800"/>
            <a:ext cx="2971800" cy="230822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Ведомость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не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не гасится «</a:t>
            </a:r>
            <a:r>
              <a:rPr lang="en-US" sz="3600" b="1">
                <a:solidFill>
                  <a:srgbClr val="FF0000"/>
                </a:solidFill>
              </a:rPr>
              <a:t>Z</a:t>
            </a:r>
            <a:r>
              <a:rPr lang="ru-RU" sz="3600" b="1">
                <a:solidFill>
                  <a:srgbClr val="FF0000"/>
                </a:solidFill>
              </a:rPr>
              <a:t>»</a:t>
            </a:r>
            <a:endParaRPr lang="ru-RU" sz="3600">
              <a:solidFill>
                <a:srgbClr val="FF0000"/>
              </a:solidFill>
            </a:endParaRPr>
          </a:p>
        </p:txBody>
      </p:sp>
      <p:pic>
        <p:nvPicPr>
          <p:cNvPr id="24579" name="Picture 3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6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066800" y="1143000"/>
            <a:ext cx="2590800" cy="3810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48768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86400" y="685800"/>
            <a:ext cx="3429000" cy="2373313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 «Ведомость учета времени отсутствия участников ГИА в аудитории»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(ППЭ-12-04-МАШ)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для учета времени отсутствия участника в аудитории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152400"/>
            <a:ext cx="2514600" cy="3810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>
                <a:solidFill>
                  <a:srgbClr val="0033CC"/>
                </a:solidFill>
                <a:cs typeface="Arial" charset="0"/>
              </a:rPr>
              <a:t>ЗАПОЛНИТЬ</a:t>
            </a:r>
          </a:p>
        </p:txBody>
      </p:sp>
      <p:sp>
        <p:nvSpPr>
          <p:cNvPr id="9" name="Прямоугольник 8"/>
          <p:cNvSpPr/>
          <p:nvPr/>
        </p:nvSpPr>
        <p:spPr>
          <a:xfrm rot="16200000" flipV="1">
            <a:off x="2628900" y="114300"/>
            <a:ext cx="457200" cy="144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 flipV="1">
            <a:off x="4572000" y="914400"/>
            <a:ext cx="3048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6200000" flipV="1">
            <a:off x="2362200" y="3810000"/>
            <a:ext cx="1143000" cy="434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545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17"/>
          <p:cNvSpPr>
            <a:spLocks noChangeArrowheads="1"/>
          </p:cNvSpPr>
          <p:nvPr/>
        </p:nvSpPr>
        <p:spPr bwMode="auto">
          <a:xfrm flipH="1">
            <a:off x="5715000" y="152400"/>
            <a:ext cx="3048000" cy="2365375"/>
          </a:xfrm>
          <a:prstGeom prst="rect">
            <a:avLst/>
          </a:prstGeom>
          <a:solidFill>
            <a:schemeClr val="bg1"/>
          </a:solidFill>
          <a:ln w="7620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Ведомость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не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не гасится «</a:t>
            </a:r>
            <a:r>
              <a:rPr lang="en-US" sz="3600" b="1">
                <a:solidFill>
                  <a:srgbClr val="FF0000"/>
                </a:solidFill>
              </a:rPr>
              <a:t>Z</a:t>
            </a:r>
            <a:r>
              <a:rPr lang="ru-RU" sz="3600" b="1">
                <a:solidFill>
                  <a:srgbClr val="FF0000"/>
                </a:solidFill>
              </a:rPr>
              <a:t>»</a:t>
            </a: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609600" y="1828800"/>
            <a:ext cx="3810000" cy="3505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2551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228600" y="0"/>
            <a:ext cx="2589213" cy="2516188"/>
          </a:xfrm>
          <a:prstGeom prst="rect">
            <a:avLst/>
          </a:prstGeom>
          <a:solidFill>
            <a:srgbClr val="66FFFF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altLang="ru-RU" sz="1600" b="1">
                <a:solidFill>
                  <a:srgbClr val="002060"/>
                </a:solidFill>
              </a:rPr>
              <a:t>Организаторами фиксируется каждый выход участника ГИА</a:t>
            </a:r>
          </a:p>
          <a:p>
            <a:pPr algn="ctr"/>
            <a:endParaRPr lang="ru-RU" altLang="ru-RU" sz="1600" b="1">
              <a:solidFill>
                <a:srgbClr val="002060"/>
              </a:solidFill>
            </a:endParaRPr>
          </a:p>
          <a:p>
            <a:pPr algn="ctr"/>
            <a:r>
              <a:rPr lang="ru-RU" altLang="ru-RU" sz="1600" b="1" i="1">
                <a:solidFill>
                  <a:srgbClr val="002060"/>
                </a:solidFill>
              </a:rPr>
              <a:t>Если один и тот же участник ГИА выходит несколько раз, то каждый  выход фиксируется в ведомости в новой строке</a:t>
            </a:r>
          </a:p>
          <a:p>
            <a:pPr algn="ctr"/>
            <a:endParaRPr lang="ru-RU" altLang="ru-RU" sz="1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Левая фигурная скобка 2"/>
          <p:cNvSpPr/>
          <p:nvPr/>
        </p:nvSpPr>
        <p:spPr>
          <a:xfrm>
            <a:off x="4953000" y="2438400"/>
            <a:ext cx="288925" cy="153352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3400" dirty="0"/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5638800" y="1752600"/>
            <a:ext cx="2743200" cy="2268538"/>
          </a:xfrm>
          <a:prstGeom prst="rect">
            <a:avLst/>
          </a:prstGeom>
          <a:solidFill>
            <a:srgbClr val="66FFFF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0033CC"/>
                </a:solidFill>
                <a:cs typeface="+mn-cs"/>
              </a:rPr>
              <a:t>Данные о количестве использованных и неиспользованных ЭМ должны совпадать с соответствующими графами в формах </a:t>
            </a:r>
          </a:p>
          <a:p>
            <a:pPr algn="ctr"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ППЭ-14-01, ППЭ-14-02, </a:t>
            </a:r>
          </a:p>
          <a:p>
            <a:pPr algn="ctr"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ППЭ-13-02 </a:t>
            </a:r>
          </a:p>
        </p:txBody>
      </p:sp>
      <p:sp>
        <p:nvSpPr>
          <p:cNvPr id="5" name="Овал 4"/>
          <p:cNvSpPr/>
          <p:nvPr/>
        </p:nvSpPr>
        <p:spPr>
          <a:xfrm>
            <a:off x="4419600" y="4038600"/>
            <a:ext cx="493713" cy="92551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3400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715000" y="4191000"/>
            <a:ext cx="2589213" cy="1530350"/>
          </a:xfrm>
          <a:prstGeom prst="rect">
            <a:avLst/>
          </a:prstGeom>
          <a:solidFill>
            <a:srgbClr val="66FFFF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33CC"/>
                </a:solidFill>
                <a:cs typeface="+mn-cs"/>
              </a:rPr>
              <a:t>Данные об участниках экзамена должны совпадать с данными, указанными в соответствующих графах формы </a:t>
            </a:r>
            <a:r>
              <a:rPr lang="ru-RU" sz="1600" dirty="0">
                <a:solidFill>
                  <a:srgbClr val="0033CC"/>
                </a:solidFill>
                <a:cs typeface="+mn-cs"/>
              </a:rPr>
              <a:t>ППЭ-13-02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067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0" y="0"/>
            <a:ext cx="4267200" cy="806450"/>
          </a:xfrm>
          <a:prstGeom prst="rect">
            <a:avLst/>
          </a:prstGeom>
          <a:solidFill>
            <a:srgbClr val="66FFFF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33CC"/>
                </a:solidFill>
                <a:cs typeface="+mn-cs"/>
              </a:rPr>
              <a:t>Данные в форму ППЭ-13-02 МАШ переносятся из форм ППЭ-05-02, </a:t>
            </a:r>
          </a:p>
          <a:p>
            <a:pPr algn="ctr">
              <a:defRPr/>
            </a:pPr>
            <a:r>
              <a:rPr lang="ru-RU" sz="1600" dirty="0">
                <a:solidFill>
                  <a:srgbClr val="0033CC"/>
                </a:solidFill>
                <a:cs typeface="+mn-cs"/>
              </a:rPr>
              <a:t>с возвратных доставочных пакетов </a:t>
            </a: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4419600" y="5638800"/>
            <a:ext cx="4419600" cy="1295400"/>
          </a:xfrm>
          <a:prstGeom prst="rect">
            <a:avLst/>
          </a:prstGeom>
          <a:solidFill>
            <a:srgbClr val="66FFFF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33CC"/>
                </a:solidFill>
                <a:cs typeface="+mn-cs"/>
              </a:rPr>
              <a:t>Данные о количестве использованных и неиспользованных ЭМ должны совпадать с соответствующими графами в формах </a:t>
            </a:r>
          </a:p>
          <a:p>
            <a:pPr algn="ctr">
              <a:defRPr/>
            </a:pPr>
            <a:r>
              <a:rPr lang="ru-RU" sz="1600" dirty="0">
                <a:solidFill>
                  <a:srgbClr val="0033CC"/>
                </a:solidFill>
                <a:cs typeface="+mn-cs"/>
              </a:rPr>
              <a:t>ППЭ-14-01, ППЭ-14-02, </a:t>
            </a:r>
          </a:p>
          <a:p>
            <a:pPr algn="ctr">
              <a:defRPr/>
            </a:pPr>
            <a:r>
              <a:rPr lang="ru-RU" sz="1600" dirty="0">
                <a:solidFill>
                  <a:srgbClr val="0033CC"/>
                </a:solidFill>
                <a:cs typeface="+mn-cs"/>
              </a:rPr>
              <a:t>ППЭ-13-01 </a:t>
            </a:r>
          </a:p>
        </p:txBody>
      </p:sp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2590800" y="5638800"/>
            <a:ext cx="1828800" cy="571500"/>
          </a:xfrm>
          <a:prstGeom prst="rect">
            <a:avLst/>
          </a:prstGeom>
          <a:solidFill>
            <a:srgbClr val="66FFFF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600">
                <a:solidFill>
                  <a:srgbClr val="C00000"/>
                </a:solidFill>
              </a:rPr>
              <a:t>Удален столбец «</a:t>
            </a:r>
            <a:r>
              <a:rPr lang="ru-RU" sz="1600" b="1">
                <a:solidFill>
                  <a:srgbClr val="C00000"/>
                </a:solidFill>
              </a:rPr>
              <a:t>ЧЕРНОВИКОВ</a:t>
            </a:r>
            <a:r>
              <a:rPr lang="ru-RU" sz="160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3223419" y="4244181"/>
            <a:ext cx="2743200" cy="46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1752600"/>
            <a:ext cx="2514600" cy="3810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>
                <a:solidFill>
                  <a:srgbClr val="0033CC"/>
                </a:solidFill>
                <a:cs typeface="Arial" charset="0"/>
              </a:rPr>
              <a:t>ЗАПОЛНИТЬ</a:t>
            </a:r>
          </a:p>
        </p:txBody>
      </p:sp>
      <p:sp>
        <p:nvSpPr>
          <p:cNvPr id="9" name="Прямоугольник 8"/>
          <p:cNvSpPr/>
          <p:nvPr/>
        </p:nvSpPr>
        <p:spPr>
          <a:xfrm rot="16200000" flipV="1">
            <a:off x="4038600" y="-2209800"/>
            <a:ext cx="914400" cy="868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757363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«Ведомость учета экзаменационных материалов» (ППЭ-14-02)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для: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выдачи </a:t>
            </a:r>
            <a:r>
              <a:rPr lang="ru-RU" sz="2000" dirty="0" err="1">
                <a:solidFill>
                  <a:srgbClr val="0033CC"/>
                </a:solidFill>
              </a:rPr>
              <a:t>сейф-пакетов</a:t>
            </a:r>
            <a:r>
              <a:rPr lang="ru-RU" sz="2000" dirty="0">
                <a:solidFill>
                  <a:srgbClr val="0033CC"/>
                </a:solidFill>
              </a:rPr>
              <a:t> с электронными носителями с ЭМ, дополнительных бланков № 2, черновиков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передачи неиспользованных ЭМ из аудитории</a:t>
            </a:r>
          </a:p>
        </p:txBody>
      </p:sp>
      <p:sp>
        <p:nvSpPr>
          <p:cNvPr id="31748" name="Прямоугольник 6"/>
          <p:cNvSpPr>
            <a:spLocks noChangeArrowheads="1"/>
          </p:cNvSpPr>
          <p:nvPr/>
        </p:nvSpPr>
        <p:spPr bwMode="auto">
          <a:xfrm>
            <a:off x="6858000" y="4876800"/>
            <a:ext cx="1882775" cy="1038225"/>
          </a:xfrm>
          <a:prstGeom prst="rect">
            <a:avLst/>
          </a:prstGeom>
          <a:solidFill>
            <a:srgbClr val="66FFFF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altLang="ru-RU" sz="1600">
                <a:solidFill>
                  <a:srgbClr val="002060"/>
                </a:solidFill>
              </a:rPr>
              <a:t>Выдача и приемка ЭМ  </a:t>
            </a:r>
          </a:p>
          <a:p>
            <a:pPr algn="ctr"/>
            <a:r>
              <a:rPr lang="ru-RU" altLang="ru-RU" sz="1600">
                <a:solidFill>
                  <a:srgbClr val="002060"/>
                </a:solidFill>
              </a:rPr>
              <a:t>руководителем ППЭ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463800"/>
            <a:ext cx="30480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352800"/>
            <a:ext cx="2667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7467600" y="609600"/>
            <a:ext cx="1676400" cy="17494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62673"/>
                </a:solidFill>
                <a:cs typeface="Times New Roman" pitchFamily="18" charset="0"/>
              </a:rPr>
              <a:t>Проверить</a:t>
            </a:r>
            <a:r>
              <a:rPr lang="ru-RU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целостность упаковки доставочного </a:t>
            </a:r>
            <a:r>
              <a:rPr lang="ru-RU" sz="2000" dirty="0" err="1">
                <a:solidFill>
                  <a:srgbClr val="0033CC"/>
                </a:solidFill>
                <a:cs typeface="Times New Roman" pitchFamily="18" charset="0"/>
              </a:rPr>
              <a:t>сейф-пакета</a:t>
            </a:r>
            <a:endParaRPr lang="ru-RU" sz="20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4419600" y="0"/>
            <a:ext cx="472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Доставка ЭМ в ППЭ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685800" y="1371600"/>
            <a:ext cx="6172200" cy="236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4724400" y="609600"/>
            <a:ext cx="2667000" cy="14446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262673"/>
                </a:solidFill>
                <a:cs typeface="Times New Roman" pitchFamily="18" charset="0"/>
              </a:rPr>
              <a:t>Член ГЭК доставляет в ППЭ ЭМ 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rgbClr val="262673"/>
                </a:solidFill>
                <a:cs typeface="Times New Roman" pitchFamily="18" charset="0"/>
              </a:rPr>
              <a:t>в </a:t>
            </a:r>
            <a:r>
              <a:rPr lang="ru-RU" sz="2000" dirty="0" err="1">
                <a:solidFill>
                  <a:srgbClr val="262673"/>
                </a:solidFill>
                <a:cs typeface="Times New Roman" pitchFamily="18" charset="0"/>
              </a:rPr>
              <a:t>сейф-пакете</a:t>
            </a:r>
            <a:r>
              <a:rPr lang="ru-RU" sz="2000" dirty="0">
                <a:solidFill>
                  <a:srgbClr val="262673"/>
                </a:solidFill>
                <a:cs typeface="Times New Roman" pitchFamily="18" charset="0"/>
              </a:rPr>
              <a:t> (</a:t>
            </a:r>
            <a:r>
              <a:rPr lang="ru-RU" sz="2000" i="1" dirty="0">
                <a:solidFill>
                  <a:srgbClr val="262673"/>
                </a:solidFill>
                <a:cs typeface="Times New Roman" pitchFamily="18" charset="0"/>
              </a:rPr>
              <a:t>большом</a:t>
            </a:r>
            <a:r>
              <a:rPr lang="ru-RU" sz="2000" dirty="0">
                <a:solidFill>
                  <a:srgbClr val="262673"/>
                </a:solidFill>
                <a:cs typeface="Times New Roman" pitchFamily="18" charset="0"/>
              </a:rPr>
              <a:t>):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5715000" y="2438400"/>
            <a:ext cx="3048000" cy="4333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Сейф-пакет (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большой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10200" y="1066800"/>
            <a:ext cx="3581400" cy="2679700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«Ведомость материалов доставочного </a:t>
            </a:r>
            <a:r>
              <a:rPr lang="ru-RU" sz="2000" dirty="0" err="1">
                <a:solidFill>
                  <a:srgbClr val="0033CC"/>
                </a:solidFill>
                <a:cs typeface="+mn-cs"/>
              </a:rPr>
              <a:t>сейф-пакета</a:t>
            </a:r>
            <a:r>
              <a:rPr lang="ru-RU" sz="2000" dirty="0">
                <a:solidFill>
                  <a:srgbClr val="0033CC"/>
                </a:solidFill>
                <a:cs typeface="+mn-cs"/>
              </a:rPr>
              <a:t>» (ППЭ-14-04) для:</a:t>
            </a:r>
          </a:p>
          <a:p>
            <a:pPr algn="just" defTabSz="1028700">
              <a:buFont typeface="Arial" pitchFamily="34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 выдачи </a:t>
            </a:r>
            <a:r>
              <a:rPr lang="ru-RU" sz="2000" dirty="0" err="1">
                <a:solidFill>
                  <a:srgbClr val="0033CC"/>
                </a:solidFill>
                <a:cs typeface="+mn-cs"/>
              </a:rPr>
              <a:t>сейф-пакетов</a:t>
            </a:r>
            <a:r>
              <a:rPr lang="ru-RU" sz="2000" dirty="0">
                <a:solidFill>
                  <a:srgbClr val="0033CC"/>
                </a:solidFill>
                <a:cs typeface="+mn-cs"/>
              </a:rPr>
              <a:t> с электронными носителями</a:t>
            </a:r>
          </a:p>
          <a:p>
            <a:pPr algn="just" defTabSz="1028700">
              <a:buFont typeface="Arial" pitchFamily="34" charset="0"/>
              <a:buChar char="•"/>
              <a:tabLst>
                <a:tab pos="130175" algn="l"/>
              </a:tabLst>
              <a:defRPr/>
            </a:pPr>
            <a:endParaRPr lang="ru-RU" sz="2000" dirty="0">
              <a:solidFill>
                <a:srgbClr val="0033CC"/>
              </a:solidFill>
              <a:cs typeface="+mn-cs"/>
            </a:endParaRPr>
          </a:p>
          <a:p>
            <a:pPr algn="just" defTabSz="1028700">
              <a:buFont typeface="Arial" pitchFamily="34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 возврата </a:t>
            </a:r>
            <a:r>
              <a:rPr lang="ru-RU" sz="2000" dirty="0" err="1">
                <a:solidFill>
                  <a:srgbClr val="0033CC"/>
                </a:solidFill>
                <a:cs typeface="+mn-cs"/>
              </a:rPr>
              <a:t>сейф-пакетов</a:t>
            </a:r>
            <a:r>
              <a:rPr lang="ru-RU" sz="2000" dirty="0">
                <a:solidFill>
                  <a:srgbClr val="0033CC"/>
                </a:solidFill>
                <a:cs typeface="+mn-cs"/>
              </a:rPr>
              <a:t> с электронными носителями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4772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10200" y="1066800"/>
            <a:ext cx="3581400" cy="2663825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«Расшифровка кодов образовательных организаций»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(ППЭ-16)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для  правильного заполнения регистрационных полей бланков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19800" y="304800"/>
            <a:ext cx="2438400" cy="2968625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«Акт общественного наблюдения за проведением ГИА в ППЭ»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(ППЭ-18-МАШ)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для  работы </a:t>
            </a:r>
            <a:r>
              <a:rPr lang="ru-RU" sz="2000">
                <a:solidFill>
                  <a:srgbClr val="0033CC"/>
                </a:solidFill>
                <a:cs typeface="+mn-cs"/>
              </a:rPr>
              <a:t>общественному наблюдателю</a:t>
            </a:r>
            <a:endParaRPr lang="ru-RU" sz="2000" dirty="0">
              <a:solidFill>
                <a:srgbClr val="0033CC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19800" y="304800"/>
            <a:ext cx="2438400" cy="2968625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«Акт общественного наблюдения за проведением ГИА в ППЭ»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(ППЭ-18-МАШ)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для  работы </a:t>
            </a:r>
            <a:r>
              <a:rPr lang="ru-RU" sz="2000">
                <a:solidFill>
                  <a:srgbClr val="0033CC"/>
                </a:solidFill>
                <a:cs typeface="+mn-cs"/>
              </a:rPr>
              <a:t>общественному наблюдателю</a:t>
            </a:r>
            <a:endParaRPr lang="ru-RU" sz="2000" dirty="0">
              <a:solidFill>
                <a:srgbClr val="0033CC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608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3962400"/>
            <a:ext cx="4419600" cy="762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3400" dirty="0"/>
          </a:p>
        </p:txBody>
      </p:sp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4724400" y="3810000"/>
            <a:ext cx="3581400" cy="1444625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>
                <a:solidFill>
                  <a:srgbClr val="0033CC"/>
                </a:solidFill>
              </a:rPr>
              <a:t>Руководитель ППЭ заполняет, в случае неявки общественного наблюдателя</a:t>
            </a:r>
          </a:p>
        </p:txBody>
      </p:sp>
      <p:sp>
        <p:nvSpPr>
          <p:cNvPr id="7" name="Овал 6"/>
          <p:cNvSpPr/>
          <p:nvPr/>
        </p:nvSpPr>
        <p:spPr>
          <a:xfrm>
            <a:off x="152400" y="1066800"/>
            <a:ext cx="3505200" cy="3048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3400" dirty="0"/>
          </a:p>
        </p:txBody>
      </p:sp>
      <p:sp>
        <p:nvSpPr>
          <p:cNvPr id="8" name="Овал 7"/>
          <p:cNvSpPr/>
          <p:nvPr/>
        </p:nvSpPr>
        <p:spPr>
          <a:xfrm>
            <a:off x="4724400" y="1828800"/>
            <a:ext cx="4419600" cy="3048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10200" y="762000"/>
            <a:ext cx="3505200" cy="2359025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«Контроль изменения состава работников в день экзамена»  (ППЭ-19)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для заполнения в случае неявки распределенных  в данный ППЭ работников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4827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62600" y="838200"/>
            <a:ext cx="3352800" cy="3578225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«Акт об идентификации личности участника ГИА»  (ППЭ-20)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для заполнения в случае отсутствия у обучающегося документа, удостоверяющего личность, после письменного подтверждения сопровождающим</a:t>
            </a:r>
          </a:p>
        </p:txBody>
      </p:sp>
      <p:pic>
        <p:nvPicPr>
          <p:cNvPr id="3891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00600" y="228600"/>
            <a:ext cx="2514600" cy="3810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>
                <a:solidFill>
                  <a:srgbClr val="0033CC"/>
                </a:solidFill>
                <a:cs typeface="Arial" charset="0"/>
              </a:rPr>
              <a:t>ЗАПОЛНИТЬ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62600" y="838200"/>
            <a:ext cx="3352800" cy="2054225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«Акт об удалении участника ГИА» 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(ППЭ-21)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для заполнения в случае нарушения участником Порядка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50292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638800" y="152400"/>
            <a:ext cx="2514600" cy="3810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>
                <a:solidFill>
                  <a:srgbClr val="0033CC"/>
                </a:solidFill>
                <a:cs typeface="Arial" charset="0"/>
              </a:rPr>
              <a:t>ЗАПОЛНИТЬ</a:t>
            </a:r>
          </a:p>
        </p:txBody>
      </p:sp>
      <p:pic>
        <p:nvPicPr>
          <p:cNvPr id="39941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62600" y="838200"/>
            <a:ext cx="3352800" cy="3578225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«Акт о досрочном завершении  экзамена по объективным причинам» 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(ППЭ-22)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  <a:cs typeface="+mn-cs"/>
              </a:rPr>
              <a:t>для заполнения в случае если участник по состоянию здоровья или другим объективным причинам не может завершить выполнение экзамена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48768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81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38800" y="152400"/>
            <a:ext cx="2514600" cy="3810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>
                <a:solidFill>
                  <a:srgbClr val="0033CC"/>
                </a:solidFill>
                <a:cs typeface="Arial" charset="0"/>
              </a:rPr>
              <a:t>ЗАПОЛНИТЬ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971800"/>
            <a:ext cx="2514600" cy="1617663"/>
          </a:xfrm>
          <a:prstGeom prst="rect">
            <a:avLst/>
          </a:prstGeom>
          <a:noFill/>
          <a:ln w="19050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5334000" y="990600"/>
            <a:ext cx="3276600" cy="1295400"/>
          </a:xfrm>
          <a:prstGeom prst="rect">
            <a:avLst/>
          </a:prstGeom>
          <a:solidFill>
            <a:srgbClr val="66FFFF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altLang="ru-RU" sz="1600" b="1">
                <a:solidFill>
                  <a:srgbClr val="002060"/>
                </a:solidFill>
              </a:rPr>
              <a:t>ВДП для упаковки:</a:t>
            </a:r>
          </a:p>
          <a:p>
            <a:pPr algn="ctr">
              <a:buFont typeface="Wingdings" pitchFamily="2" charset="2"/>
              <a:buChar char="ü"/>
            </a:pPr>
            <a:r>
              <a:rPr lang="ru-RU" altLang="ru-RU" sz="1600">
                <a:solidFill>
                  <a:srgbClr val="002060"/>
                </a:solidFill>
              </a:rPr>
              <a:t> Бланков ответов участников</a:t>
            </a:r>
          </a:p>
          <a:p>
            <a:pPr algn="ctr">
              <a:buFont typeface="Wingdings" pitchFamily="2" charset="2"/>
              <a:buChar char="ü"/>
            </a:pPr>
            <a:r>
              <a:rPr lang="ru-RU" altLang="ru-RU" sz="1600">
                <a:solidFill>
                  <a:srgbClr val="002060"/>
                </a:solidFill>
              </a:rPr>
              <a:t> Испорченных (бракованных) комплектов ЭМ</a:t>
            </a:r>
          </a:p>
          <a:p>
            <a:pPr algn="ctr"/>
            <a:r>
              <a:rPr lang="ru-RU" altLang="ru-RU" sz="1600">
                <a:solidFill>
                  <a:srgbClr val="002060"/>
                </a:solidFill>
              </a:rPr>
              <a:t>(</a:t>
            </a:r>
            <a:r>
              <a:rPr lang="ru-RU" altLang="ru-RU" sz="1600" i="1">
                <a:solidFill>
                  <a:srgbClr val="002060"/>
                </a:solidFill>
              </a:rPr>
              <a:t>2 на аудиторию</a:t>
            </a:r>
            <a:r>
              <a:rPr lang="ru-RU" altLang="ru-RU" sz="1600">
                <a:solidFill>
                  <a:srgbClr val="002060"/>
                </a:solidFill>
              </a:rPr>
              <a:t>) </a:t>
            </a:r>
          </a:p>
        </p:txBody>
      </p:sp>
      <p:sp>
        <p:nvSpPr>
          <p:cNvPr id="41988" name="Прямоугольник 5"/>
          <p:cNvSpPr>
            <a:spLocks noChangeArrowheads="1"/>
          </p:cNvSpPr>
          <p:nvPr/>
        </p:nvSpPr>
        <p:spPr bwMode="auto">
          <a:xfrm>
            <a:off x="304800" y="914400"/>
            <a:ext cx="3581400" cy="1050925"/>
          </a:xfrm>
          <a:prstGeom prst="rect">
            <a:avLst/>
          </a:prstGeom>
          <a:solidFill>
            <a:srgbClr val="66FFFF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altLang="ru-RU" sz="1600" b="1">
                <a:solidFill>
                  <a:srgbClr val="002060"/>
                </a:solidFill>
              </a:rPr>
              <a:t>Сейф-пакет (стандартный) </a:t>
            </a:r>
          </a:p>
          <a:p>
            <a:pPr algn="ctr"/>
            <a:r>
              <a:rPr lang="ru-RU" altLang="ru-RU" sz="1600">
                <a:solidFill>
                  <a:srgbClr val="002060"/>
                </a:solidFill>
              </a:rPr>
              <a:t> Использованные КИМ с контрольным листом (</a:t>
            </a:r>
            <a:r>
              <a:rPr lang="ru-RU" altLang="ru-RU" sz="1600" i="1">
                <a:solidFill>
                  <a:srgbClr val="002060"/>
                </a:solidFill>
              </a:rPr>
              <a:t>1 на аудиторию</a:t>
            </a:r>
            <a:r>
              <a:rPr lang="ru-RU" altLang="ru-RU" sz="160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438400"/>
            <a:ext cx="2057400" cy="1397000"/>
          </a:xfrm>
          <a:prstGeom prst="rect">
            <a:avLst/>
          </a:prstGeom>
          <a:noFill/>
          <a:ln w="19050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572000" y="4876800"/>
            <a:ext cx="2438400" cy="1790700"/>
          </a:xfrm>
          <a:prstGeom prst="rect">
            <a:avLst/>
          </a:prstGeom>
          <a:noFill/>
          <a:ln w="25400" algn="ctr">
            <a:solidFill>
              <a:srgbClr val="FF9933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41991" name="Прямоугольник 8"/>
          <p:cNvSpPr>
            <a:spLocks noChangeArrowheads="1"/>
          </p:cNvSpPr>
          <p:nvPr/>
        </p:nvSpPr>
        <p:spPr bwMode="auto">
          <a:xfrm>
            <a:off x="2209800" y="5029200"/>
            <a:ext cx="1905000" cy="1295400"/>
          </a:xfrm>
          <a:prstGeom prst="rect">
            <a:avLst/>
          </a:prstGeom>
          <a:solidFill>
            <a:srgbClr val="66FFFF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altLang="ru-RU" sz="1600" b="1">
                <a:solidFill>
                  <a:srgbClr val="002060"/>
                </a:solidFill>
              </a:rPr>
              <a:t>Конверт </a:t>
            </a:r>
          </a:p>
          <a:p>
            <a:pPr algn="ctr"/>
            <a:r>
              <a:rPr lang="ru-RU" altLang="ru-RU" sz="1600">
                <a:solidFill>
                  <a:srgbClr val="002060"/>
                </a:solidFill>
              </a:rPr>
              <a:t>для упаковки использованных черновиков </a:t>
            </a:r>
          </a:p>
          <a:p>
            <a:pPr algn="ctr"/>
            <a:r>
              <a:rPr lang="ru-RU" altLang="ru-RU" sz="1600">
                <a:solidFill>
                  <a:srgbClr val="002060"/>
                </a:solidFill>
              </a:rPr>
              <a:t>(</a:t>
            </a:r>
            <a:r>
              <a:rPr lang="ru-RU" altLang="ru-RU" sz="1600" i="1">
                <a:solidFill>
                  <a:srgbClr val="002060"/>
                </a:solidFill>
              </a:rPr>
              <a:t>1 на аудиторию</a:t>
            </a:r>
            <a:r>
              <a:rPr lang="ru-RU" altLang="ru-RU" sz="160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1992" name="Прямоугольник 9"/>
          <p:cNvSpPr>
            <a:spLocks noChangeArrowheads="1"/>
          </p:cNvSpPr>
          <p:nvPr/>
        </p:nvSpPr>
        <p:spPr bwMode="auto">
          <a:xfrm>
            <a:off x="2667000" y="2057400"/>
            <a:ext cx="1752600" cy="806450"/>
          </a:xfrm>
          <a:prstGeom prst="rect">
            <a:avLst/>
          </a:prstGeom>
          <a:solidFill>
            <a:srgbClr val="66FFFF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altLang="ru-RU" sz="1600" b="1">
                <a:solidFill>
                  <a:srgbClr val="002060"/>
                </a:solidFill>
              </a:rPr>
              <a:t>Форма ППЭ-11 </a:t>
            </a:r>
          </a:p>
          <a:p>
            <a:pPr algn="ctr"/>
            <a:r>
              <a:rPr lang="ru-RU" altLang="ru-RU" sz="1600">
                <a:solidFill>
                  <a:srgbClr val="002060"/>
                </a:solidFill>
              </a:rPr>
              <a:t>(</a:t>
            </a:r>
            <a:r>
              <a:rPr lang="ru-RU" altLang="ru-RU" sz="1600" i="1">
                <a:solidFill>
                  <a:srgbClr val="002060"/>
                </a:solidFill>
              </a:rPr>
              <a:t>1 на аудиторию</a:t>
            </a:r>
            <a:r>
              <a:rPr lang="ru-RU" altLang="ru-RU" sz="160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4199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590800"/>
            <a:ext cx="2209800" cy="1524000"/>
          </a:xfrm>
          <a:prstGeom prst="rect">
            <a:avLst/>
          </a:prstGeom>
          <a:noFill/>
          <a:ln w="19050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41994" name="Rectangle 4"/>
          <p:cNvSpPr>
            <a:spLocks noChangeArrowheads="1"/>
          </p:cNvSpPr>
          <p:nvPr/>
        </p:nvSpPr>
        <p:spPr bwMode="auto">
          <a:xfrm>
            <a:off x="301625" y="304800"/>
            <a:ext cx="8842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Выдача упаковочных материалов в аудитории</a:t>
            </a:r>
          </a:p>
        </p:txBody>
      </p:sp>
      <p:pic>
        <p:nvPicPr>
          <p:cNvPr id="4199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981200"/>
            <a:ext cx="20018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01625" y="533400"/>
            <a:ext cx="884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Доставка ЭМ в ППЭ</a:t>
            </a:r>
          </a:p>
        </p:txBody>
      </p: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609600" y="990600"/>
            <a:ext cx="2667000" cy="14493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262673"/>
                </a:solidFill>
                <a:cs typeface="Times New Roman" pitchFamily="18" charset="0"/>
              </a:rPr>
              <a:t>Член ГЭК доставляет в ППЭ ЭМ 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rgbClr val="262673"/>
                </a:solidFill>
                <a:cs typeface="Times New Roman" pitchFamily="18" charset="0"/>
              </a:rPr>
              <a:t>в </a:t>
            </a:r>
            <a:r>
              <a:rPr lang="ru-RU" sz="2000" dirty="0" err="1">
                <a:solidFill>
                  <a:srgbClr val="262673"/>
                </a:solidFill>
                <a:cs typeface="Times New Roman" pitchFamily="18" charset="0"/>
              </a:rPr>
              <a:t>сейф-пакете</a:t>
            </a:r>
            <a:r>
              <a:rPr lang="ru-RU" sz="2000" dirty="0">
                <a:solidFill>
                  <a:srgbClr val="262673"/>
                </a:solidFill>
                <a:cs typeface="Times New Roman" pitchFamily="18" charset="0"/>
              </a:rPr>
              <a:t> (</a:t>
            </a:r>
            <a:r>
              <a:rPr lang="ru-RU" sz="2000" i="1" dirty="0">
                <a:solidFill>
                  <a:srgbClr val="262673"/>
                </a:solidFill>
                <a:cs typeface="Times New Roman" pitchFamily="18" charset="0"/>
              </a:rPr>
              <a:t>большом</a:t>
            </a:r>
            <a:r>
              <a:rPr lang="ru-RU" sz="2000" dirty="0">
                <a:solidFill>
                  <a:srgbClr val="262673"/>
                </a:solidFill>
                <a:cs typeface="Times New Roman" pitchFamily="18" charset="0"/>
              </a:rPr>
              <a:t>):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148" name="TextBox 12"/>
          <p:cNvSpPr txBox="1">
            <a:spLocks noChangeArrowheads="1"/>
          </p:cNvSpPr>
          <p:nvPr/>
        </p:nvSpPr>
        <p:spPr bwMode="auto">
          <a:xfrm>
            <a:off x="3810000" y="1143000"/>
            <a:ext cx="4876800" cy="4219575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 электронные носители по 15 ЭМ и 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по 5 ЭМ  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ru-RU" sz="2000" dirty="0">
              <a:solidFill>
                <a:srgbClr val="0033CC"/>
              </a:solidFill>
              <a:cs typeface="Times New Roman" pitchFamily="18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 ВДП для упаковки бланков ответов участников ЕГЭ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ru-RU" sz="2000" dirty="0">
              <a:solidFill>
                <a:srgbClr val="0033CC"/>
              </a:solidFill>
              <a:cs typeface="Times New Roman" pitchFamily="18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 конверты для упаковки использованных черновиков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ru-RU" sz="2000" dirty="0">
              <a:solidFill>
                <a:srgbClr val="0033CC"/>
              </a:solidFill>
              <a:cs typeface="Times New Roman" pitchFamily="18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33CC"/>
                </a:solidFill>
                <a:cs typeface="Times New Roman" pitchFamily="18" charset="0"/>
              </a:rPr>
              <a:t>сейф-пакеты</a:t>
            </a: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 (</a:t>
            </a:r>
            <a:r>
              <a:rPr lang="ru-RU" sz="2000" i="1" dirty="0">
                <a:solidFill>
                  <a:srgbClr val="0033CC"/>
                </a:solidFill>
                <a:cs typeface="Times New Roman" pitchFamily="18" charset="0"/>
              </a:rPr>
              <a:t>стандартные</a:t>
            </a: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) для упаковки ЭМ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ru-RU" sz="2000" dirty="0">
              <a:solidFill>
                <a:srgbClr val="0033CC"/>
              </a:solidFill>
              <a:cs typeface="Times New Roman" pitchFamily="18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33CC"/>
                </a:solidFill>
                <a:cs typeface="Times New Roman" pitchFamily="18" charset="0"/>
              </a:rPr>
              <a:t>сейф-пакеты</a:t>
            </a: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 (</a:t>
            </a:r>
            <a:r>
              <a:rPr lang="ru-RU" sz="2000" i="1" dirty="0">
                <a:solidFill>
                  <a:srgbClr val="0033CC"/>
                </a:solidFill>
                <a:cs typeface="Times New Roman" pitchFamily="18" charset="0"/>
              </a:rPr>
              <a:t>большие</a:t>
            </a: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) для упаковки ЭМ </a:t>
            </a:r>
          </a:p>
        </p:txBody>
      </p:sp>
      <p:pic>
        <p:nvPicPr>
          <p:cNvPr id="614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29162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0"/>
            <a:ext cx="2693988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2"/>
          <p:cNvSpPr>
            <a:spLocks noChangeArrowheads="1"/>
          </p:cNvSpPr>
          <p:nvPr/>
        </p:nvSpPr>
        <p:spPr bwMode="auto">
          <a:xfrm>
            <a:off x="1524000" y="2209800"/>
            <a:ext cx="2057400" cy="682625"/>
          </a:xfrm>
          <a:prstGeom prst="rect">
            <a:avLst/>
          </a:prstGeom>
          <a:solidFill>
            <a:srgbClr val="66FFFF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altLang="ru-RU" sz="2000" b="1">
                <a:solidFill>
                  <a:srgbClr val="002060"/>
                </a:solidFill>
              </a:rPr>
              <a:t>Электронный носитель</a:t>
            </a:r>
            <a:endParaRPr lang="ru-RU" altLang="ru-RU" sz="2000">
              <a:solidFill>
                <a:srgbClr val="002060"/>
              </a:solidFill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301625" y="533400"/>
            <a:ext cx="884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Выдача ЭМ  в аудитории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" y="990600"/>
            <a:ext cx="83820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2500" b="1">
                <a:solidFill>
                  <a:srgbClr val="FF0000"/>
                </a:solidFill>
                <a:cs typeface="Arial" charset="0"/>
              </a:rPr>
              <a:t>не позднее чем за 15 минут до начала экзамена (09:45) (ППЭ-14-02, ППЭ14-04) </a:t>
            </a:r>
          </a:p>
        </p:txBody>
      </p:sp>
      <p:sp>
        <p:nvSpPr>
          <p:cNvPr id="43013" name="Прямоугольник 15"/>
          <p:cNvSpPr>
            <a:spLocks noChangeArrowheads="1"/>
          </p:cNvSpPr>
          <p:nvPr/>
        </p:nvSpPr>
        <p:spPr bwMode="auto">
          <a:xfrm>
            <a:off x="4648200" y="2209800"/>
            <a:ext cx="3048000" cy="682625"/>
          </a:xfrm>
          <a:prstGeom prst="rect">
            <a:avLst/>
          </a:prstGeom>
          <a:solidFill>
            <a:srgbClr val="66FFFF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altLang="ru-RU" sz="2000" b="1">
                <a:solidFill>
                  <a:srgbClr val="002060"/>
                </a:solidFill>
              </a:rPr>
              <a:t>Дополнительные бланки ответов № 2</a:t>
            </a:r>
            <a:endParaRPr lang="ru-RU" altLang="ru-RU" sz="2000">
              <a:solidFill>
                <a:srgbClr val="002060"/>
              </a:solidFill>
            </a:endParaRPr>
          </a:p>
        </p:txBody>
      </p:sp>
      <p:pic>
        <p:nvPicPr>
          <p:cNvPr id="4301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200400"/>
            <a:ext cx="16764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505200"/>
            <a:ext cx="1066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11430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Сбор ЭМ в аудитории</a:t>
            </a:r>
          </a:p>
        </p:txBody>
      </p:sp>
      <p:sp>
        <p:nvSpPr>
          <p:cNvPr id="39939" name="TextBox 19"/>
          <p:cNvSpPr txBox="1">
            <a:spLocks noChangeArrowheads="1"/>
          </p:cNvSpPr>
          <p:nvPr/>
        </p:nvSpPr>
        <p:spPr bwMode="auto">
          <a:xfrm>
            <a:off x="1143000" y="1676400"/>
            <a:ext cx="7315200" cy="3911600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400" b="1" dirty="0">
                <a:solidFill>
                  <a:srgbClr val="0033CC"/>
                </a:solidFill>
              </a:rPr>
              <a:t>Собрать у участников ЭМ по форме ППЭ-05-02, сформировать пачки для упаковки:</a:t>
            </a:r>
          </a:p>
          <a:p>
            <a:pPr algn="just" defTabSz="1028700">
              <a:buFontTx/>
              <a:buAutoNum type="arabicParenR"/>
              <a:tabLst>
                <a:tab pos="130175" algn="l"/>
              </a:tabLst>
              <a:defRPr/>
            </a:pPr>
            <a:r>
              <a:rPr lang="ru-RU" sz="2400" dirty="0">
                <a:solidFill>
                  <a:srgbClr val="0033CC"/>
                </a:solidFill>
              </a:rPr>
              <a:t>Бланки регистрации</a:t>
            </a:r>
          </a:p>
          <a:p>
            <a:pPr algn="just" defTabSz="1028700">
              <a:buFontTx/>
              <a:buAutoNum type="arabicParenR"/>
              <a:tabLst>
                <a:tab pos="130175" algn="l"/>
              </a:tabLst>
              <a:defRPr/>
            </a:pPr>
            <a:r>
              <a:rPr lang="ru-RU" sz="2400" dirty="0">
                <a:solidFill>
                  <a:srgbClr val="0033CC"/>
                </a:solidFill>
              </a:rPr>
              <a:t>Бланки ответов № 1</a:t>
            </a:r>
          </a:p>
          <a:p>
            <a:pPr algn="just" defTabSz="1028700">
              <a:buFontTx/>
              <a:buAutoNum type="arabicParenR"/>
              <a:tabLst>
                <a:tab pos="130175" algn="l"/>
              </a:tabLst>
              <a:defRPr/>
            </a:pPr>
            <a:r>
              <a:rPr lang="ru-RU" sz="2400" dirty="0">
                <a:solidFill>
                  <a:srgbClr val="0033CC"/>
                </a:solidFill>
              </a:rPr>
              <a:t>Бланки ответов № 2 лист 1, лист 2, последовательно все ДБО № 2 </a:t>
            </a:r>
            <a:r>
              <a:rPr lang="ru-RU" sz="2400" u="sng" dirty="0">
                <a:solidFill>
                  <a:srgbClr val="0033CC"/>
                </a:solidFill>
              </a:rPr>
              <a:t>одного участника</a:t>
            </a:r>
            <a:r>
              <a:rPr lang="ru-RU" sz="2400" dirty="0">
                <a:solidFill>
                  <a:srgbClr val="0033CC"/>
                </a:solidFill>
              </a:rPr>
              <a:t>, 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2400" dirty="0">
                <a:solidFill>
                  <a:srgbClr val="0033CC"/>
                </a:solidFill>
              </a:rPr>
              <a:t>бланки ответов № 2 лист 1, лист 2, последовательно ДБО № 2 </a:t>
            </a:r>
            <a:r>
              <a:rPr lang="ru-RU" sz="2400" u="sng" dirty="0">
                <a:solidFill>
                  <a:srgbClr val="0033CC"/>
                </a:solidFill>
              </a:rPr>
              <a:t>следующего участника 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2400" dirty="0">
                <a:solidFill>
                  <a:srgbClr val="0033CC"/>
                </a:solidFill>
              </a:rPr>
              <a:t>4) КИМ с контрольным листом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2400" dirty="0">
                <a:solidFill>
                  <a:srgbClr val="0033CC"/>
                </a:solidFill>
              </a:rPr>
              <a:t>5) Черновики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4724400" y="7620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Упаковка ЭМ в аудитории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19"/>
          <p:cNvSpPr txBox="1">
            <a:spLocks noChangeArrowheads="1"/>
          </p:cNvSpPr>
          <p:nvPr/>
        </p:nvSpPr>
        <p:spPr bwMode="auto">
          <a:xfrm>
            <a:off x="0" y="0"/>
            <a:ext cx="5029200" cy="3603625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ВДП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 Заполнить форму ППЭ-11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 Упаковать в ВДП бланки ответов всех типов: </a:t>
            </a:r>
          </a:p>
          <a:p>
            <a:pPr algn="just" defTabSz="1028700">
              <a:buFontTx/>
              <a:buAutoNum type="arabicParenR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Бланки регистрации</a:t>
            </a:r>
          </a:p>
          <a:p>
            <a:pPr algn="just" defTabSz="1028700">
              <a:buFontTx/>
              <a:buAutoNum type="arabicParenR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Бланки ответов №1</a:t>
            </a:r>
          </a:p>
          <a:p>
            <a:pPr algn="just" defTabSz="1028700">
              <a:buFontTx/>
              <a:buAutoNum type="arabicParenR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Бланки ответов № 2 лист 1, лист 2, ДБО № 2 </a:t>
            </a:r>
            <a:r>
              <a:rPr lang="ru-RU" sz="2000" u="sng" dirty="0">
                <a:solidFill>
                  <a:srgbClr val="0033CC"/>
                </a:solidFill>
              </a:rPr>
              <a:t>одного участника</a:t>
            </a:r>
            <a:r>
              <a:rPr lang="ru-RU" sz="2000" dirty="0">
                <a:solidFill>
                  <a:srgbClr val="0033CC"/>
                </a:solidFill>
              </a:rPr>
              <a:t>, 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бланки ответов № 2 лист 1, лист 2, ДБО № 2 </a:t>
            </a:r>
            <a:r>
              <a:rPr lang="ru-RU" sz="2000" u="sng" dirty="0">
                <a:solidFill>
                  <a:srgbClr val="0033CC"/>
                </a:solidFill>
              </a:rPr>
              <a:t>следующего участника 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 Заклеить ВДП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163"/>
            <a:ext cx="91440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6200000" flipV="1">
            <a:off x="2552700" y="1638300"/>
            <a:ext cx="3048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6200000" flipV="1">
            <a:off x="2552700" y="2324100"/>
            <a:ext cx="3048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6200000" flipV="1">
            <a:off x="2552700" y="2705100"/>
            <a:ext cx="3048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 flipV="1">
            <a:off x="2514600" y="2971800"/>
            <a:ext cx="3810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6200000" flipV="1">
            <a:off x="2552700" y="3390900"/>
            <a:ext cx="3048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 flipV="1">
            <a:off x="6248400" y="1371600"/>
            <a:ext cx="457200" cy="396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3048000"/>
            <a:ext cx="1066800" cy="590550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1200" b="1" dirty="0">
                <a:solidFill>
                  <a:srgbClr val="0033CC"/>
                </a:solidFill>
                <a:cs typeface="+mn-cs"/>
              </a:rPr>
              <a:t>= ППЭ-05-02 п. 12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3886200"/>
            <a:ext cx="1066800" cy="957263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1200" b="1" dirty="0">
                <a:solidFill>
                  <a:srgbClr val="0033CC"/>
                </a:solidFill>
                <a:cs typeface="+mn-cs"/>
              </a:rPr>
              <a:t>= ППЭ-05-02 п. 13</a:t>
            </a:r>
          </a:p>
          <a:p>
            <a:pPr defTabSz="1028700">
              <a:tabLst>
                <a:tab pos="130175" algn="l"/>
              </a:tabLst>
              <a:defRPr/>
            </a:pPr>
            <a:r>
              <a:rPr lang="ru-RU" sz="1200" b="1" dirty="0">
                <a:solidFill>
                  <a:srgbClr val="0033CC"/>
                </a:solidFill>
                <a:cs typeface="+mn-cs"/>
              </a:rPr>
              <a:t>п. 14</a:t>
            </a:r>
          </a:p>
          <a:p>
            <a:pPr defTabSz="1028700">
              <a:tabLst>
                <a:tab pos="130175" algn="l"/>
              </a:tabLst>
              <a:defRPr/>
            </a:pPr>
            <a:r>
              <a:rPr lang="ru-RU" sz="1200" b="1" dirty="0">
                <a:solidFill>
                  <a:srgbClr val="0033CC"/>
                </a:solidFill>
                <a:cs typeface="+mn-cs"/>
              </a:rPr>
              <a:t>п. 15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4876800"/>
            <a:ext cx="1066800" cy="771525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1200" b="1" dirty="0">
                <a:solidFill>
                  <a:srgbClr val="0033CC"/>
                </a:solidFill>
                <a:cs typeface="+mn-cs"/>
              </a:rPr>
              <a:t>= ППЭ-05-02 п. 16</a:t>
            </a:r>
          </a:p>
          <a:p>
            <a:pPr defTabSz="1028700">
              <a:tabLst>
                <a:tab pos="130175" algn="l"/>
              </a:tabLst>
              <a:defRPr/>
            </a:pPr>
            <a:r>
              <a:rPr lang="ru-RU" sz="1200" b="1" dirty="0">
                <a:solidFill>
                  <a:srgbClr val="0033CC"/>
                </a:solidFill>
                <a:cs typeface="+mn-cs"/>
              </a:rPr>
              <a:t>= ППЭ-12-03</a:t>
            </a:r>
          </a:p>
        </p:txBody>
      </p:sp>
      <p:cxnSp>
        <p:nvCxnSpPr>
          <p:cNvPr id="46092" name="Прямая со стрелкой 16"/>
          <p:cNvCxnSpPr>
            <a:cxnSpLocks noChangeShapeType="1"/>
          </p:cNvCxnSpPr>
          <p:nvPr/>
        </p:nvCxnSpPr>
        <p:spPr bwMode="auto">
          <a:xfrm flipV="1">
            <a:off x="381000" y="3352800"/>
            <a:ext cx="3276600" cy="152400"/>
          </a:xfrm>
          <a:prstGeom prst="straightConnector1">
            <a:avLst/>
          </a:prstGeom>
          <a:noFill/>
          <a:ln w="25400" algn="ctr">
            <a:solidFill>
              <a:srgbClr val="CC66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6093" name="Прямая со стрелкой 20"/>
          <p:cNvCxnSpPr>
            <a:cxnSpLocks noChangeShapeType="1"/>
          </p:cNvCxnSpPr>
          <p:nvPr/>
        </p:nvCxnSpPr>
        <p:spPr bwMode="auto">
          <a:xfrm flipV="1">
            <a:off x="457200" y="4114800"/>
            <a:ext cx="3276600" cy="152400"/>
          </a:xfrm>
          <a:prstGeom prst="straightConnector1">
            <a:avLst/>
          </a:prstGeom>
          <a:noFill/>
          <a:ln w="25400" algn="ctr">
            <a:solidFill>
              <a:srgbClr val="CC66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6094" name="Прямая со стрелкой 24"/>
          <p:cNvCxnSpPr>
            <a:cxnSpLocks noChangeShapeType="1"/>
          </p:cNvCxnSpPr>
          <p:nvPr/>
        </p:nvCxnSpPr>
        <p:spPr bwMode="auto">
          <a:xfrm flipV="1">
            <a:off x="457200" y="4419600"/>
            <a:ext cx="3276600" cy="76200"/>
          </a:xfrm>
          <a:prstGeom prst="straightConnector1">
            <a:avLst/>
          </a:prstGeom>
          <a:noFill/>
          <a:ln w="25400" algn="ctr">
            <a:solidFill>
              <a:srgbClr val="CC66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6095" name="Прямая со стрелкой 29"/>
          <p:cNvCxnSpPr>
            <a:cxnSpLocks noChangeShapeType="1"/>
          </p:cNvCxnSpPr>
          <p:nvPr/>
        </p:nvCxnSpPr>
        <p:spPr bwMode="auto">
          <a:xfrm>
            <a:off x="457200" y="4724400"/>
            <a:ext cx="3276600" cy="0"/>
          </a:xfrm>
          <a:prstGeom prst="straightConnector1">
            <a:avLst/>
          </a:prstGeom>
          <a:noFill/>
          <a:ln w="25400" algn="ctr">
            <a:solidFill>
              <a:srgbClr val="CC66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6096" name="Прямая со стрелкой 33"/>
          <p:cNvCxnSpPr>
            <a:cxnSpLocks noChangeShapeType="1"/>
          </p:cNvCxnSpPr>
          <p:nvPr/>
        </p:nvCxnSpPr>
        <p:spPr bwMode="auto">
          <a:xfrm flipV="1">
            <a:off x="457200" y="4953000"/>
            <a:ext cx="3276600" cy="304800"/>
          </a:xfrm>
          <a:prstGeom prst="straightConnector1">
            <a:avLst/>
          </a:prstGeom>
          <a:noFill/>
          <a:ln w="25400" algn="ctr">
            <a:solidFill>
              <a:srgbClr val="CC66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6097" name="Прямая со стрелкой 37"/>
          <p:cNvCxnSpPr>
            <a:cxnSpLocks noChangeShapeType="1"/>
            <a:stCxn id="19" idx="2"/>
          </p:cNvCxnSpPr>
          <p:nvPr/>
        </p:nvCxnSpPr>
        <p:spPr bwMode="auto">
          <a:xfrm flipV="1">
            <a:off x="533400" y="4953000"/>
            <a:ext cx="3200400" cy="695325"/>
          </a:xfrm>
          <a:prstGeom prst="straightConnector1">
            <a:avLst/>
          </a:prstGeom>
          <a:noFill/>
          <a:ln w="25400" algn="ctr">
            <a:solidFill>
              <a:srgbClr val="CC6600"/>
            </a:solidFill>
            <a:round/>
            <a:headEnd type="arrow" w="med" len="med"/>
            <a:tailEnd type="arrow" w="med" len="med"/>
          </a:ln>
        </p:spPr>
      </p:cxnSp>
      <p:sp>
        <p:nvSpPr>
          <p:cNvPr id="46098" name="Rectangle 4"/>
          <p:cNvSpPr>
            <a:spLocks noChangeArrowheads="1"/>
          </p:cNvSpPr>
          <p:nvPr/>
        </p:nvSpPr>
        <p:spPr bwMode="auto">
          <a:xfrm>
            <a:off x="457200" y="762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Упаковка ЭМ в аудитории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6200000" flipV="1">
            <a:off x="6019800" y="3124200"/>
            <a:ext cx="533400" cy="3581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0" y="0"/>
            <a:ext cx="5029200" cy="1757363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 ВДП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Заполнить форму ППЭ-11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 Упаковать в ВДП </a:t>
            </a:r>
            <a:r>
              <a:rPr lang="ru-RU" sz="2000" b="1" u="sng" dirty="0">
                <a:solidFill>
                  <a:srgbClr val="0033CC"/>
                </a:solidFill>
              </a:rPr>
              <a:t>испорченные комплекты ЭМ</a:t>
            </a:r>
            <a:endParaRPr lang="ru-RU" sz="2000" u="sng" dirty="0">
              <a:solidFill>
                <a:srgbClr val="0033CC"/>
              </a:solidFill>
            </a:endParaRP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 Заклеить ВДП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457200" y="685800"/>
            <a:ext cx="792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Упаковка ЭМ в аудитории</a:t>
            </a:r>
          </a:p>
        </p:txBody>
      </p:sp>
      <p:sp>
        <p:nvSpPr>
          <p:cNvPr id="44038" name="TextBox 7"/>
          <p:cNvSpPr txBox="1">
            <a:spLocks noChangeArrowheads="1"/>
          </p:cNvSpPr>
          <p:nvPr/>
        </p:nvSpPr>
        <p:spPr bwMode="auto">
          <a:xfrm>
            <a:off x="5029200" y="1143000"/>
            <a:ext cx="3962400" cy="4219575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СЕЙФ-ПАКЕТ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(</a:t>
            </a:r>
            <a:r>
              <a:rPr lang="ru-RU" sz="2000" b="1" i="1" dirty="0">
                <a:solidFill>
                  <a:srgbClr val="0033CC"/>
                </a:solidFill>
              </a:rPr>
              <a:t>стандартный</a:t>
            </a:r>
            <a:r>
              <a:rPr lang="ru-RU" sz="2000" b="1" dirty="0">
                <a:solidFill>
                  <a:srgbClr val="0033CC"/>
                </a:solidFill>
              </a:rPr>
              <a:t>)</a:t>
            </a:r>
          </a:p>
          <a:p>
            <a:pPr algn="ctr" defTabSz="1028700">
              <a:tabLst>
                <a:tab pos="130175" algn="l"/>
              </a:tabLst>
              <a:defRPr/>
            </a:pPr>
            <a:endParaRPr lang="ru-RU" sz="2000" b="1" dirty="0">
              <a:solidFill>
                <a:srgbClr val="0033CC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Комплекты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распечатанных КИМ  с контрольными листами 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заполнить форму ППЭ-11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 </a:t>
            </a:r>
            <a:r>
              <a:rPr lang="ru-RU" sz="2000" dirty="0">
                <a:solidFill>
                  <a:srgbClr val="0033CC"/>
                </a:solidFill>
              </a:rPr>
              <a:t>вложить ППЭ-11 в прозрачный карман </a:t>
            </a:r>
            <a:r>
              <a:rPr lang="ru-RU" sz="2000" dirty="0" err="1">
                <a:solidFill>
                  <a:srgbClr val="0033CC"/>
                </a:solidFill>
              </a:rPr>
              <a:t>сейф-пакета</a:t>
            </a:r>
            <a:endParaRPr lang="ru-RU" sz="2000" dirty="0">
              <a:solidFill>
                <a:srgbClr val="0033CC"/>
              </a:solidFill>
            </a:endParaRP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упаковать комплекты </a:t>
            </a:r>
            <a:r>
              <a:rPr lang="ru-RU" sz="2000" dirty="0" err="1">
                <a:solidFill>
                  <a:srgbClr val="0033CC"/>
                </a:solidFill>
              </a:rPr>
              <a:t>КИМы</a:t>
            </a:r>
            <a:r>
              <a:rPr lang="ru-RU" sz="2000" dirty="0">
                <a:solidFill>
                  <a:srgbClr val="0033CC"/>
                </a:solidFill>
              </a:rPr>
              <a:t> с контрольными листами участников в сейф-пакет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заклеить сейф-пакет</a:t>
            </a:r>
          </a:p>
        </p:txBody>
      </p:sp>
      <p:pic>
        <p:nvPicPr>
          <p:cNvPr id="48132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96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05200"/>
            <a:ext cx="40386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 rot="16200000" flipV="1">
            <a:off x="3314700" y="4305300"/>
            <a:ext cx="304800" cy="175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" y="3124200"/>
            <a:ext cx="3352800" cy="32956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 eaLnBrk="1" hangingPunct="1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</a:rPr>
              <a:t>На конверте необходимо указать:                                                                                   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код  региона</a:t>
            </a:r>
          </a:p>
          <a:p>
            <a:pPr defTabSz="1028700" eaLnBrk="1" hangingPunct="1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номер ППЭ (наименование и адрес)</a:t>
            </a:r>
          </a:p>
          <a:p>
            <a:pPr defTabSz="1028700" eaLnBrk="1" hangingPunct="1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номер аудитории</a:t>
            </a:r>
          </a:p>
          <a:p>
            <a:pPr defTabSz="1028700" eaLnBrk="1" hangingPunct="1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код учебного предмета</a:t>
            </a:r>
          </a:p>
          <a:p>
            <a:pPr defTabSz="1028700" eaLnBrk="1" hangingPunct="1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название учебного предмета</a:t>
            </a:r>
          </a:p>
          <a:p>
            <a:pPr defTabSz="1028700" eaLnBrk="1" hangingPunct="1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количество черновиков в конверте</a:t>
            </a:r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756025" y="2057400"/>
            <a:ext cx="5387975" cy="4197350"/>
          </a:xfrm>
          <a:prstGeom prst="rect">
            <a:avLst/>
          </a:prstGeom>
          <a:noFill/>
          <a:ln w="25400" algn="ctr">
            <a:solidFill>
              <a:srgbClr val="FF9933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49156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495800"/>
            <a:ext cx="411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457200" y="6096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Упаковка ЭМ в аудитории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990600"/>
            <a:ext cx="3733800" cy="1757363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КОНВЕРТ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Использованные черновики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заполнить форму 11-ППЭ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вложить черновики в конверт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заклеить конверт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533400" y="1066800"/>
            <a:ext cx="4572000" cy="1444625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Электронный носитель  извлечь из </a:t>
            </a:r>
            <a:r>
              <a:rPr lang="en-US" sz="2000" b="1" dirty="0">
                <a:solidFill>
                  <a:srgbClr val="0033CC"/>
                </a:solidFill>
              </a:rPr>
              <a:t>CD</a:t>
            </a:r>
            <a:r>
              <a:rPr lang="ru-RU" sz="2000" b="1" dirty="0">
                <a:solidFill>
                  <a:srgbClr val="0033CC"/>
                </a:solidFill>
              </a:rPr>
              <a:t>-привода, (</a:t>
            </a:r>
            <a:r>
              <a:rPr lang="en-US" sz="2000" b="1" dirty="0">
                <a:solidFill>
                  <a:srgbClr val="0033CC"/>
                </a:solidFill>
              </a:rPr>
              <a:t>DVD</a:t>
            </a:r>
            <a:r>
              <a:rPr lang="ru-RU" sz="2000" b="1" dirty="0">
                <a:solidFill>
                  <a:srgbClr val="0033CC"/>
                </a:solidFill>
              </a:rPr>
              <a:t>)-привода,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вложить в </a:t>
            </a:r>
            <a:r>
              <a:rPr lang="ru-RU" sz="2000" b="1" dirty="0">
                <a:solidFill>
                  <a:srgbClr val="0033CC"/>
                </a:solidFill>
              </a:rPr>
              <a:t>сейф-пакет</a:t>
            </a:r>
            <a:r>
              <a:rPr lang="ru-RU" sz="2000" dirty="0">
                <a:solidFill>
                  <a:srgbClr val="0033CC"/>
                </a:solidFill>
              </a:rPr>
              <a:t>,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в котором он был выдан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57200" y="6096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Упаковка ЭМ в аудитории</a:t>
            </a: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19400"/>
            <a:ext cx="1828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48000"/>
            <a:ext cx="20669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2265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Прямоугольник 6"/>
          <p:cNvSpPr>
            <a:spLocks noChangeArrowheads="1"/>
          </p:cNvSpPr>
          <p:nvPr/>
        </p:nvSpPr>
        <p:spPr bwMode="auto">
          <a:xfrm>
            <a:off x="228600" y="3048000"/>
            <a:ext cx="369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8700">
              <a:tabLst>
                <a:tab pos="130175" algn="l"/>
              </a:tabLst>
            </a:pPr>
            <a:r>
              <a:rPr lang="ru-RU" sz="2000" b="1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51204" name="Прямоугольник 7"/>
          <p:cNvSpPr>
            <a:spLocks noChangeArrowheads="1"/>
          </p:cNvSpPr>
          <p:nvPr/>
        </p:nvSpPr>
        <p:spPr bwMode="auto">
          <a:xfrm>
            <a:off x="228600" y="2514600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8700">
              <a:tabLst>
                <a:tab pos="130175" algn="l"/>
              </a:tabLst>
            </a:pPr>
            <a:r>
              <a:rPr lang="ru-RU" sz="2000" b="1">
                <a:solidFill>
                  <a:srgbClr val="0033CC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539750" y="533400"/>
            <a:ext cx="8302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Формы  ППЭ из аудитории</a:t>
            </a:r>
          </a:p>
        </p:txBody>
      </p:sp>
      <p:sp>
        <p:nvSpPr>
          <p:cNvPr id="47107" name="Прямоугольник 15"/>
          <p:cNvSpPr>
            <a:spLocks noChangeArrowheads="1"/>
          </p:cNvSpPr>
          <p:nvPr/>
        </p:nvSpPr>
        <p:spPr bwMode="auto">
          <a:xfrm>
            <a:off x="457200" y="990600"/>
            <a:ext cx="8382000" cy="5715000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FF9966"/>
            </a:solidFill>
            <a:miter lim="800000"/>
            <a:headEnd/>
            <a:tailEnd/>
          </a:ln>
        </p:spPr>
        <p:txBody>
          <a:bodyPr lIns="52688" tIns="26344" rIns="52688" bIns="26344" anchor="ctr"/>
          <a:lstStyle/>
          <a:p>
            <a:pPr algn="just">
              <a:defRPr/>
            </a:pPr>
            <a:endParaRPr lang="ru-RU" altLang="ru-RU" dirty="0">
              <a:solidFill>
                <a:srgbClr val="006AB3"/>
              </a:solidFill>
            </a:endParaRPr>
          </a:p>
          <a:p>
            <a:pPr algn="just">
              <a:defRPr/>
            </a:pPr>
            <a:endParaRPr lang="ru-RU" altLang="ru-RU" dirty="0">
              <a:solidFill>
                <a:srgbClr val="006AB3"/>
              </a:solidFill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33CC"/>
                </a:solidFill>
              </a:rPr>
              <a:t>Список участников ГИА в аудитории ППЭ (ППЭ-05-01)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ru-RU" altLang="ru-RU" sz="2000" dirty="0">
              <a:solidFill>
                <a:srgbClr val="0033CC"/>
              </a:solidFill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33CC"/>
                </a:solidFill>
              </a:rPr>
              <a:t>Протокол проведения ГИА в аудитории (ППЭ-05-02)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ru-RU" altLang="ru-RU" sz="2000" dirty="0">
              <a:solidFill>
                <a:srgbClr val="0033CC"/>
              </a:solidFill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33CC"/>
                </a:solidFill>
              </a:rPr>
              <a:t>Ведомость коррекции персональных данных участников ГИА в аудитории (ППЭ-12-02)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ru-RU" altLang="ru-RU" sz="2000" dirty="0">
              <a:solidFill>
                <a:srgbClr val="0033CC"/>
              </a:solidFill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33CC"/>
                </a:solidFill>
              </a:rPr>
              <a:t>Ведомость использования дополнительных бланков ответов №2 (ППЭ-12-03)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C00000"/>
                </a:solidFill>
              </a:rPr>
              <a:t>Ведомость учета времени отсутствия участников ГИА в аудитории (ППЭ-12-04-МАШ) (</a:t>
            </a:r>
            <a:r>
              <a:rPr lang="ru-RU" altLang="ru-RU" sz="2000" b="1" dirty="0">
                <a:solidFill>
                  <a:srgbClr val="C00000"/>
                </a:solidFill>
              </a:rPr>
              <a:t>Если участники не выходили из аудитории</a:t>
            </a:r>
            <a:r>
              <a:rPr lang="ru-RU" altLang="ru-RU" sz="2000" dirty="0">
                <a:solidFill>
                  <a:srgbClr val="C00000"/>
                </a:solidFill>
              </a:rPr>
              <a:t>, в </a:t>
            </a:r>
            <a:r>
              <a:rPr lang="ru-RU" altLang="ru-RU" sz="2000" b="1" dirty="0">
                <a:solidFill>
                  <a:srgbClr val="C00000"/>
                </a:solidFill>
              </a:rPr>
              <a:t>ведомости должны быть заполнены поля: «НОМЕР АУДИТОРИИ», «ПРЕДМЕТ», «СТР.», </a:t>
            </a:r>
            <a:r>
              <a:rPr lang="ru-RU" sz="2000" dirty="0"/>
              <a:t> </a:t>
            </a:r>
            <a:r>
              <a:rPr lang="ru-RU" altLang="ru-RU" sz="2000" b="1" dirty="0">
                <a:solidFill>
                  <a:srgbClr val="C00000"/>
                </a:solidFill>
              </a:rPr>
              <a:t>      «Организаторы в аудитории» (подпись, ФИО, ответственный</a:t>
            </a:r>
            <a:r>
              <a:rPr lang="ru-RU" altLang="ru-RU" sz="2000" dirty="0">
                <a:solidFill>
                  <a:srgbClr val="C00000"/>
                </a:solidFill>
              </a:rPr>
              <a:t>)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ru-RU" altLang="ru-RU" sz="2000" dirty="0">
              <a:solidFill>
                <a:srgbClr val="C00000"/>
              </a:solidFill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33CC"/>
                </a:solidFill>
              </a:rPr>
              <a:t>Расшифровка кодов образовательных организаций ППЭ (ППЭ-16)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33CC"/>
                </a:solidFill>
              </a:rPr>
              <a:t>Протокол печати полных комплектов ЭМ в аудитории (ППЭ-23) (</a:t>
            </a:r>
            <a:r>
              <a:rPr lang="ru-RU" altLang="ru-RU" sz="2000" b="1" i="1" u="sng" dirty="0">
                <a:solidFill>
                  <a:srgbClr val="FF0000"/>
                </a:solidFill>
              </a:rPr>
              <a:t>распечатать после упаковки ЭМ</a:t>
            </a:r>
            <a:r>
              <a:rPr lang="ru-RU" altLang="ru-RU" sz="2000" dirty="0">
                <a:solidFill>
                  <a:srgbClr val="0033CC"/>
                </a:solidFill>
              </a:rPr>
              <a:t>)</a:t>
            </a:r>
            <a:endParaRPr lang="ru-RU" altLang="ru-RU" dirty="0">
              <a:solidFill>
                <a:srgbClr val="0033CC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srgbClr val="006AB3"/>
              </a:solidFill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876800"/>
            <a:ext cx="942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228600"/>
            <a:ext cx="838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Доставка ЭМ в ППЭ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52400" y="762000"/>
            <a:ext cx="235585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Член ГЭК доставляет в ППЭ: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>
            <a:off x="5943600" y="685800"/>
            <a:ext cx="3048000" cy="5757863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 ВДП для упаковки бланков ответов участников ЕГЭ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ru-RU" sz="2000" dirty="0">
              <a:solidFill>
                <a:srgbClr val="0033CC"/>
              </a:solidFill>
              <a:cs typeface="Times New Roman" pitchFamily="18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 конверты для упаковки использованных черновиков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ru-RU" sz="2000" dirty="0">
              <a:solidFill>
                <a:srgbClr val="0033CC"/>
              </a:solidFill>
              <a:cs typeface="Times New Roman" pitchFamily="18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33CC"/>
                </a:solidFill>
                <a:cs typeface="Times New Roman" pitchFamily="18" charset="0"/>
              </a:rPr>
              <a:t>сейф-пакеты</a:t>
            </a: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 (</a:t>
            </a:r>
            <a:r>
              <a:rPr lang="ru-RU" sz="2000" i="1" dirty="0">
                <a:solidFill>
                  <a:srgbClr val="0033CC"/>
                </a:solidFill>
                <a:cs typeface="Times New Roman" pitchFamily="18" charset="0"/>
              </a:rPr>
              <a:t>стандартные</a:t>
            </a: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) для упаковки ЭМ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ru-RU" sz="2000" dirty="0">
              <a:solidFill>
                <a:srgbClr val="0033CC"/>
              </a:solidFill>
              <a:cs typeface="Times New Roman" pitchFamily="18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33CC"/>
                </a:solidFill>
                <a:cs typeface="Times New Roman" pitchFamily="18" charset="0"/>
              </a:rPr>
              <a:t>сейф-пакеты</a:t>
            </a: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 (</a:t>
            </a:r>
            <a:r>
              <a:rPr lang="ru-RU" sz="2000" i="1" dirty="0">
                <a:solidFill>
                  <a:srgbClr val="0033CC"/>
                </a:solidFill>
                <a:cs typeface="Times New Roman" pitchFamily="18" charset="0"/>
              </a:rPr>
              <a:t>большие</a:t>
            </a: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) для упаковки ЭМ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ru-RU" sz="2000" dirty="0">
              <a:solidFill>
                <a:srgbClr val="0033CC"/>
              </a:solidFill>
              <a:cs typeface="Times New Roman" pitchFamily="18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 формы ППЭ: 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ППЭ-14-01, 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ППЭ-14-04</a:t>
            </a:r>
          </a:p>
        </p:txBody>
      </p:sp>
      <p:pic>
        <p:nvPicPr>
          <p:cNvPr id="717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32019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200"/>
            <a:ext cx="2762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838200"/>
            <a:ext cx="22098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3581400" y="2133600"/>
            <a:ext cx="2209800" cy="1449388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электронные носители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по 15 ЭМ,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по 5 ЭМ  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581400" y="838200"/>
            <a:ext cx="2133600" cy="6492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Сейф-пакет (стандартный)</a:t>
            </a: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2085975" cy="2371725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19200"/>
            <a:ext cx="2076450" cy="23622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19200"/>
            <a:ext cx="1752600" cy="23241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5325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219200"/>
            <a:ext cx="2114550" cy="8382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325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657600"/>
            <a:ext cx="2133600" cy="990600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</p:spPr>
      </p:pic>
      <p:sp>
        <p:nvSpPr>
          <p:cNvPr id="53255" name="Прямоугольник 12"/>
          <p:cNvSpPr>
            <a:spLocks noChangeArrowheads="1"/>
          </p:cNvSpPr>
          <p:nvPr/>
        </p:nvSpPr>
        <p:spPr bwMode="auto">
          <a:xfrm>
            <a:off x="533400" y="3657600"/>
            <a:ext cx="1981200" cy="48418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altLang="ru-RU" b="1">
                <a:solidFill>
                  <a:srgbClr val="404040"/>
                </a:solidFill>
                <a:latin typeface="Candara" pitchFamily="34" charset="0"/>
              </a:rPr>
              <a:t>Использованные черновики</a:t>
            </a:r>
          </a:p>
        </p:txBody>
      </p:sp>
      <p:pic>
        <p:nvPicPr>
          <p:cNvPr id="4916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457200" y="4495800"/>
            <a:ext cx="2133600" cy="1511300"/>
          </a:xfrm>
          <a:prstGeom prst="rect">
            <a:avLst/>
          </a:prstGeom>
          <a:noFill/>
          <a:ln w="25400" algn="ctr">
            <a:solidFill>
              <a:srgbClr val="FF9933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876800" y="3581400"/>
            <a:ext cx="187325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Формы ППЭ </a:t>
            </a:r>
          </a:p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файл-вкладыш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71800" y="4191000"/>
            <a:ext cx="6096000" cy="19812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endParaRPr lang="ru-RU" dirty="0">
              <a:solidFill>
                <a:srgbClr val="006AB3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6AB3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6AB3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6AB3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33CC"/>
              </a:solidFill>
            </a:endParaRPr>
          </a:p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Список участников ГИА в аудитории ППЭ (ППЭ-05-01)</a:t>
            </a:r>
          </a:p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Протокол проведения ГИА в аудитории (ППЭ-05-02)</a:t>
            </a:r>
          </a:p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Ведомость коррекции персональных данных участников ГИА в аудитории (ППЭ-12-02)</a:t>
            </a:r>
          </a:p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Ведомость использования дополнительных бланков ответов №2 (ППЭ-12-03)</a:t>
            </a:r>
          </a:p>
          <a:p>
            <a:pPr algn="just">
              <a:defRPr/>
            </a:pPr>
            <a:r>
              <a:rPr lang="ru-RU" dirty="0">
                <a:solidFill>
                  <a:srgbClr val="C00000"/>
                </a:solidFill>
              </a:rPr>
              <a:t>Ведомость учета времени отсутствия участников ГИА в аудитории (ППЭ-12-04-МАШ)</a:t>
            </a:r>
          </a:p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Расшифровка кодов образовательных организаций ППЭ (ППЭ-16)</a:t>
            </a:r>
          </a:p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Протокол печати полных комплектов ЭМ в аудитории (ППЭ-23)</a:t>
            </a:r>
          </a:p>
          <a:p>
            <a:pPr algn="just">
              <a:defRPr/>
            </a:pPr>
            <a:endParaRPr lang="ru-RU" dirty="0">
              <a:solidFill>
                <a:srgbClr val="0033CC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C00000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C00000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6A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5800" y="6248400"/>
            <a:ext cx="187325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Неиспользованные ВДП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48000" y="6248400"/>
            <a:ext cx="187325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Неиспользованные ДБО № 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62600" y="6248400"/>
            <a:ext cx="187325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Служебные записки</a:t>
            </a:r>
          </a:p>
        </p:txBody>
      </p:sp>
      <p:sp>
        <p:nvSpPr>
          <p:cNvPr id="53262" name="Rectangle 4"/>
          <p:cNvSpPr>
            <a:spLocks noChangeArrowheads="1"/>
          </p:cNvSpPr>
          <p:nvPr/>
        </p:nvSpPr>
        <p:spPr bwMode="auto">
          <a:xfrm>
            <a:off x="301625" y="533400"/>
            <a:ext cx="884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Приемка ЭМ из аудитории в Штабе ППЭ</a:t>
            </a:r>
          </a:p>
        </p:txBody>
      </p:sp>
      <p:pic>
        <p:nvPicPr>
          <p:cNvPr id="53263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2209800"/>
            <a:ext cx="990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2819400"/>
            <a:ext cx="762000" cy="646113"/>
          </a:xfrm>
          <a:prstGeom prst="rect">
            <a:avLst/>
          </a:prstGeom>
          <a:noFill/>
          <a:ln w="19050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19812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163"/>
            <a:ext cx="91440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6200000" flipV="1">
            <a:off x="2552700" y="1638300"/>
            <a:ext cx="3048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6200000" flipV="1">
            <a:off x="2552700" y="2324100"/>
            <a:ext cx="3048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6200000" flipV="1">
            <a:off x="2552700" y="2705100"/>
            <a:ext cx="3048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 flipV="1">
            <a:off x="2514600" y="2971800"/>
            <a:ext cx="3810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6200000" flipV="1">
            <a:off x="2552700" y="3390900"/>
            <a:ext cx="3048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 flipV="1">
            <a:off x="6210300" y="1409700"/>
            <a:ext cx="381000" cy="396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3048000"/>
            <a:ext cx="1066800" cy="590550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1200" b="1" dirty="0">
                <a:solidFill>
                  <a:srgbClr val="0033CC"/>
                </a:solidFill>
                <a:cs typeface="+mn-cs"/>
              </a:rPr>
              <a:t>= ППЭ-05-02 п. 12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3886200"/>
            <a:ext cx="1066800" cy="957263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1200" b="1" dirty="0">
                <a:solidFill>
                  <a:srgbClr val="0033CC"/>
                </a:solidFill>
                <a:cs typeface="+mn-cs"/>
              </a:rPr>
              <a:t>= ППЭ-05-02 п. 13</a:t>
            </a:r>
          </a:p>
          <a:p>
            <a:pPr defTabSz="1028700">
              <a:tabLst>
                <a:tab pos="130175" algn="l"/>
              </a:tabLst>
              <a:defRPr/>
            </a:pPr>
            <a:r>
              <a:rPr lang="ru-RU" sz="1200" b="1" dirty="0">
                <a:solidFill>
                  <a:srgbClr val="0033CC"/>
                </a:solidFill>
                <a:cs typeface="+mn-cs"/>
              </a:rPr>
              <a:t>п. 14</a:t>
            </a:r>
          </a:p>
          <a:p>
            <a:pPr defTabSz="1028700">
              <a:tabLst>
                <a:tab pos="130175" algn="l"/>
              </a:tabLst>
              <a:defRPr/>
            </a:pPr>
            <a:r>
              <a:rPr lang="ru-RU" sz="1200" b="1" dirty="0">
                <a:solidFill>
                  <a:srgbClr val="0033CC"/>
                </a:solidFill>
                <a:cs typeface="+mn-cs"/>
              </a:rPr>
              <a:t>п. 15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4876800"/>
            <a:ext cx="1066800" cy="771525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1200" b="1" dirty="0">
                <a:solidFill>
                  <a:srgbClr val="0033CC"/>
                </a:solidFill>
                <a:cs typeface="+mn-cs"/>
              </a:rPr>
              <a:t>= ППЭ-05-02 п. 16</a:t>
            </a:r>
          </a:p>
          <a:p>
            <a:pPr defTabSz="1028700">
              <a:tabLst>
                <a:tab pos="130175" algn="l"/>
              </a:tabLst>
              <a:defRPr/>
            </a:pPr>
            <a:r>
              <a:rPr lang="ru-RU" sz="1200" b="1" dirty="0">
                <a:solidFill>
                  <a:srgbClr val="0033CC"/>
                </a:solidFill>
                <a:cs typeface="+mn-cs"/>
              </a:rPr>
              <a:t>= ППЭ-12-03</a:t>
            </a:r>
          </a:p>
        </p:txBody>
      </p:sp>
      <p:cxnSp>
        <p:nvCxnSpPr>
          <p:cNvPr id="54284" name="Прямая со стрелкой 16"/>
          <p:cNvCxnSpPr>
            <a:cxnSpLocks noChangeShapeType="1"/>
          </p:cNvCxnSpPr>
          <p:nvPr/>
        </p:nvCxnSpPr>
        <p:spPr bwMode="auto">
          <a:xfrm flipV="1">
            <a:off x="381000" y="3352800"/>
            <a:ext cx="3276600" cy="152400"/>
          </a:xfrm>
          <a:prstGeom prst="straightConnector1">
            <a:avLst/>
          </a:prstGeom>
          <a:noFill/>
          <a:ln w="25400" algn="ctr">
            <a:solidFill>
              <a:srgbClr val="CC66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4285" name="Прямая со стрелкой 20"/>
          <p:cNvCxnSpPr>
            <a:cxnSpLocks noChangeShapeType="1"/>
          </p:cNvCxnSpPr>
          <p:nvPr/>
        </p:nvCxnSpPr>
        <p:spPr bwMode="auto">
          <a:xfrm flipV="1">
            <a:off x="457200" y="4114800"/>
            <a:ext cx="3276600" cy="152400"/>
          </a:xfrm>
          <a:prstGeom prst="straightConnector1">
            <a:avLst/>
          </a:prstGeom>
          <a:noFill/>
          <a:ln w="25400" algn="ctr">
            <a:solidFill>
              <a:srgbClr val="CC66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4286" name="Прямая со стрелкой 24"/>
          <p:cNvCxnSpPr>
            <a:cxnSpLocks noChangeShapeType="1"/>
          </p:cNvCxnSpPr>
          <p:nvPr/>
        </p:nvCxnSpPr>
        <p:spPr bwMode="auto">
          <a:xfrm flipV="1">
            <a:off x="457200" y="4419600"/>
            <a:ext cx="3276600" cy="76200"/>
          </a:xfrm>
          <a:prstGeom prst="straightConnector1">
            <a:avLst/>
          </a:prstGeom>
          <a:noFill/>
          <a:ln w="25400" algn="ctr">
            <a:solidFill>
              <a:srgbClr val="CC66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4287" name="Прямая со стрелкой 29"/>
          <p:cNvCxnSpPr>
            <a:cxnSpLocks noChangeShapeType="1"/>
          </p:cNvCxnSpPr>
          <p:nvPr/>
        </p:nvCxnSpPr>
        <p:spPr bwMode="auto">
          <a:xfrm>
            <a:off x="457200" y="4724400"/>
            <a:ext cx="3276600" cy="0"/>
          </a:xfrm>
          <a:prstGeom prst="straightConnector1">
            <a:avLst/>
          </a:prstGeom>
          <a:noFill/>
          <a:ln w="25400" algn="ctr">
            <a:solidFill>
              <a:srgbClr val="CC66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4288" name="Прямая со стрелкой 33"/>
          <p:cNvCxnSpPr>
            <a:cxnSpLocks noChangeShapeType="1"/>
          </p:cNvCxnSpPr>
          <p:nvPr/>
        </p:nvCxnSpPr>
        <p:spPr bwMode="auto">
          <a:xfrm flipV="1">
            <a:off x="457200" y="4953000"/>
            <a:ext cx="3276600" cy="304800"/>
          </a:xfrm>
          <a:prstGeom prst="straightConnector1">
            <a:avLst/>
          </a:prstGeom>
          <a:noFill/>
          <a:ln w="25400" algn="ctr">
            <a:solidFill>
              <a:srgbClr val="CC66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4289" name="Прямая со стрелкой 37"/>
          <p:cNvCxnSpPr>
            <a:cxnSpLocks noChangeShapeType="1"/>
            <a:stCxn id="19" idx="2"/>
          </p:cNvCxnSpPr>
          <p:nvPr/>
        </p:nvCxnSpPr>
        <p:spPr bwMode="auto">
          <a:xfrm flipV="1">
            <a:off x="533400" y="4953000"/>
            <a:ext cx="3200400" cy="695325"/>
          </a:xfrm>
          <a:prstGeom prst="straightConnector1">
            <a:avLst/>
          </a:prstGeom>
          <a:noFill/>
          <a:ln w="25400" algn="ctr">
            <a:solidFill>
              <a:srgbClr val="CC6600"/>
            </a:solidFill>
            <a:round/>
            <a:headEnd type="arrow" w="med" len="med"/>
            <a:tailEnd type="arrow" w="med" len="med"/>
          </a:ln>
        </p:spPr>
      </p:cxnSp>
      <p:sp>
        <p:nvSpPr>
          <p:cNvPr id="50194" name="TextBox 43"/>
          <p:cNvSpPr txBox="1">
            <a:spLocks noChangeArrowheads="1"/>
          </p:cNvSpPr>
          <p:nvPr/>
        </p:nvSpPr>
        <p:spPr bwMode="auto">
          <a:xfrm>
            <a:off x="0" y="0"/>
            <a:ext cx="4953000" cy="1139825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>
                <a:solidFill>
                  <a:srgbClr val="0033CC"/>
                </a:solidFill>
              </a:rPr>
              <a:t>Запечатанный </a:t>
            </a:r>
            <a:r>
              <a:rPr lang="ru-RU" sz="2000">
                <a:solidFill>
                  <a:srgbClr val="0033CC"/>
                </a:solidFill>
              </a:rPr>
              <a:t>возвратный доставочный пакет с бланками ответов участников </a:t>
            </a:r>
          </a:p>
        </p:txBody>
      </p:sp>
      <p:sp>
        <p:nvSpPr>
          <p:cNvPr id="54291" name="Rectangle 4"/>
          <p:cNvSpPr>
            <a:spLocks noChangeArrowheads="1"/>
          </p:cNvSpPr>
          <p:nvPr/>
        </p:nvSpPr>
        <p:spPr bwMode="auto">
          <a:xfrm>
            <a:off x="4572000" y="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Приемка ЭМ из аудитории</a:t>
            </a:r>
          </a:p>
        </p:txBody>
      </p:sp>
      <p:sp>
        <p:nvSpPr>
          <p:cNvPr id="50196" name="TextBox 19"/>
          <p:cNvSpPr txBox="1">
            <a:spLocks noChangeArrowheads="1"/>
          </p:cNvSpPr>
          <p:nvPr/>
        </p:nvSpPr>
        <p:spPr bwMode="auto">
          <a:xfrm>
            <a:off x="1600200" y="838200"/>
            <a:ext cx="7543800" cy="2209800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800" b="1" dirty="0">
                <a:solidFill>
                  <a:srgbClr val="0033CC"/>
                </a:solidFill>
              </a:rPr>
              <a:t>Открыть ВДП в присутствии организаторов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 пересчитать бланки ответов участников 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 сопоставить вложенное количество бланков с указанным количеством на ППЭ-11, ППЭ-05-02, ППЭ-12-03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 вложить бланки в ВДП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 заполнить ППЭ-13-02-МАШ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 передать ВДП с бланками на сканирование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539750" y="533400"/>
            <a:ext cx="8302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Сканирование форм ППЭ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438400"/>
            <a:ext cx="3962400" cy="4572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Протокол проведения ГИА в аудитории (ППЭ-05-02)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733800"/>
            <a:ext cx="39624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Ведомость коррекции персональных данных участников ГИА в аудитории (ППЭ-12-02) (</a:t>
            </a:r>
            <a:r>
              <a:rPr lang="ru-RU" i="1" dirty="0">
                <a:solidFill>
                  <a:srgbClr val="0033CC"/>
                </a:solidFill>
              </a:rPr>
              <a:t>при наличии</a:t>
            </a:r>
            <a:r>
              <a:rPr lang="ru-RU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4572000"/>
            <a:ext cx="3962400" cy="4572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Ведомость использования дополнительных бланков ответов № 2 (ППЭ-12-03)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914400"/>
            <a:ext cx="396240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  <a:cs typeface="Times New Roman" pitchFamily="18" charset="0"/>
              </a:rPr>
              <a:t>Апелляция о нарушении установленного порядка проведения ГИА (ППЭ-02) (</a:t>
            </a:r>
            <a:r>
              <a:rPr lang="ru-RU" i="1" dirty="0">
                <a:solidFill>
                  <a:srgbClr val="0033CC"/>
                </a:solidFill>
                <a:cs typeface="Times New Roman" pitchFamily="18" charset="0"/>
              </a:rPr>
              <a:t>при наличии</a:t>
            </a:r>
            <a:r>
              <a:rPr lang="ru-RU" dirty="0">
                <a:solidFill>
                  <a:srgbClr val="0033CC"/>
                </a:solidFill>
                <a:cs typeface="Times New Roman" pitchFamily="18" charset="0"/>
              </a:rPr>
              <a:t>)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1600200"/>
            <a:ext cx="39624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  <a:cs typeface="Times New Roman" pitchFamily="18" charset="0"/>
              </a:rPr>
              <a:t>Протокол рассмотрения апелляции о нарушении установленного порядка проведения ГИА (ППЭ-03) (</a:t>
            </a:r>
            <a:r>
              <a:rPr lang="ru-RU" i="1" dirty="0">
                <a:solidFill>
                  <a:srgbClr val="0033CC"/>
                </a:solidFill>
                <a:cs typeface="Times New Roman" pitchFamily="18" charset="0"/>
              </a:rPr>
              <a:t>при наличии</a:t>
            </a:r>
            <a:r>
              <a:rPr lang="ru-RU" dirty="0">
                <a:solidFill>
                  <a:srgbClr val="0033CC"/>
                </a:solidFill>
                <a:cs typeface="Times New Roman" pitchFamily="18" charset="0"/>
              </a:rPr>
              <a:t>)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3048000"/>
            <a:ext cx="396240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Список работников ППЭ и общественных наблюдателей (ППЭ-07)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5181600"/>
            <a:ext cx="3962400" cy="4572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Ведомость учета  времени отсутствия  участников ГИА в аудитории (ППЭ-12-04-МАШ)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4800" y="5715000"/>
            <a:ext cx="3962400" cy="304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Протокол проведения ЕГЭ в ППЭ (ППЭ-13-01)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48200" y="1752600"/>
            <a:ext cx="4191000" cy="4572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Акт приемки-передачи экзаменационных материалов в ППЭ (ППЭ-14-01)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48200" y="2362200"/>
            <a:ext cx="4191000" cy="4572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Ведомость учета экзаменационных материалов (ППЭ-14-02)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48200" y="2971800"/>
            <a:ext cx="4191000" cy="4572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Ведомость материалов  доставочного </a:t>
            </a:r>
            <a:r>
              <a:rPr lang="ru-RU" dirty="0" err="1">
                <a:solidFill>
                  <a:srgbClr val="0033CC"/>
                </a:solidFill>
              </a:rPr>
              <a:t>сейф-пакета</a:t>
            </a:r>
            <a:r>
              <a:rPr lang="ru-RU" dirty="0">
                <a:solidFill>
                  <a:srgbClr val="0033CC"/>
                </a:solidFill>
              </a:rPr>
              <a:t> (ППЭ-14-04)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48200" y="3581400"/>
            <a:ext cx="419100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Акт общественного наблюдения за проведением ГИА в ППЭ (ППЭ-18-МАШ)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48200" y="4267200"/>
            <a:ext cx="4191000" cy="4572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Контроль изменения состава работников в день экзамена (ППЭ-19) (</a:t>
            </a:r>
            <a:r>
              <a:rPr lang="ru-RU" i="1" dirty="0">
                <a:solidFill>
                  <a:srgbClr val="0033CC"/>
                </a:solidFill>
              </a:rPr>
              <a:t>при наличии</a:t>
            </a:r>
            <a:r>
              <a:rPr lang="ru-RU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48200" y="4876800"/>
            <a:ext cx="419100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Акт об идентификации личности участника ГИА (ППЭ-20) (</a:t>
            </a:r>
            <a:r>
              <a:rPr lang="ru-RU" i="1" dirty="0">
                <a:solidFill>
                  <a:srgbClr val="0033CC"/>
                </a:solidFill>
              </a:rPr>
              <a:t>при наличии</a:t>
            </a:r>
            <a:r>
              <a:rPr lang="ru-RU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48200" y="5562600"/>
            <a:ext cx="4191000" cy="4572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Акт об удалении участника ГИА (ППЭ-21) (</a:t>
            </a:r>
            <a:r>
              <a:rPr lang="ru-RU" i="1" dirty="0">
                <a:solidFill>
                  <a:srgbClr val="0033CC"/>
                </a:solidFill>
              </a:rPr>
              <a:t>при наличии</a:t>
            </a:r>
            <a:r>
              <a:rPr lang="ru-RU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86000" y="6172200"/>
            <a:ext cx="419100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Акт о досрочном завершении экзамена по объективным причинам (ППЭ-22) (</a:t>
            </a:r>
            <a:r>
              <a:rPr lang="ru-RU" i="1" dirty="0">
                <a:solidFill>
                  <a:srgbClr val="0033CC"/>
                </a:solidFill>
              </a:rPr>
              <a:t>при наличии</a:t>
            </a:r>
            <a:r>
              <a:rPr lang="ru-RU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648200" y="990600"/>
            <a:ext cx="4191000" cy="6096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Сводная ведомость учета участников  и использования экзаменационных материалов в ППЭ (ППЭ-13-02-МАШ)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29400" y="6172200"/>
            <a:ext cx="236220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Служебные записки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163"/>
            <a:ext cx="91440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6200000" flipV="1">
            <a:off x="2552700" y="1638300"/>
            <a:ext cx="3048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6200000" flipV="1">
            <a:off x="2552700" y="2324100"/>
            <a:ext cx="3048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6200000" flipV="1">
            <a:off x="2552700" y="2705100"/>
            <a:ext cx="3048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 flipV="1">
            <a:off x="2514600" y="2971800"/>
            <a:ext cx="3810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6200000" flipV="1">
            <a:off x="2552700" y="3390900"/>
            <a:ext cx="3048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 flipV="1">
            <a:off x="6248400" y="1371600"/>
            <a:ext cx="457200" cy="396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3048000"/>
            <a:ext cx="1066800" cy="590550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1200" b="1" dirty="0">
                <a:solidFill>
                  <a:srgbClr val="0033CC"/>
                </a:solidFill>
                <a:cs typeface="+mn-cs"/>
              </a:rPr>
              <a:t>= ППЭ-05-02 п. 12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3886200"/>
            <a:ext cx="1066800" cy="957263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1200" b="1" dirty="0">
                <a:solidFill>
                  <a:srgbClr val="0033CC"/>
                </a:solidFill>
                <a:cs typeface="+mn-cs"/>
              </a:rPr>
              <a:t>= ППЭ-05-02 п. 13</a:t>
            </a:r>
          </a:p>
          <a:p>
            <a:pPr defTabSz="1028700">
              <a:tabLst>
                <a:tab pos="130175" algn="l"/>
              </a:tabLst>
              <a:defRPr/>
            </a:pPr>
            <a:r>
              <a:rPr lang="ru-RU" sz="1200" b="1" dirty="0">
                <a:solidFill>
                  <a:srgbClr val="0033CC"/>
                </a:solidFill>
                <a:cs typeface="+mn-cs"/>
              </a:rPr>
              <a:t>п. 14</a:t>
            </a:r>
          </a:p>
          <a:p>
            <a:pPr defTabSz="1028700">
              <a:tabLst>
                <a:tab pos="130175" algn="l"/>
              </a:tabLst>
              <a:defRPr/>
            </a:pPr>
            <a:r>
              <a:rPr lang="ru-RU" sz="1200" b="1" dirty="0">
                <a:solidFill>
                  <a:srgbClr val="0033CC"/>
                </a:solidFill>
                <a:cs typeface="+mn-cs"/>
              </a:rPr>
              <a:t>п. 15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4876800"/>
            <a:ext cx="1066800" cy="771525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1200" b="1" dirty="0">
                <a:solidFill>
                  <a:srgbClr val="0033CC"/>
                </a:solidFill>
                <a:cs typeface="+mn-cs"/>
              </a:rPr>
              <a:t>= ППЭ-05-02 п. 16</a:t>
            </a:r>
          </a:p>
          <a:p>
            <a:pPr defTabSz="1028700">
              <a:tabLst>
                <a:tab pos="130175" algn="l"/>
              </a:tabLst>
              <a:defRPr/>
            </a:pPr>
            <a:r>
              <a:rPr lang="ru-RU" sz="1200" b="1" dirty="0">
                <a:solidFill>
                  <a:srgbClr val="0033CC"/>
                </a:solidFill>
                <a:cs typeface="+mn-cs"/>
              </a:rPr>
              <a:t>= ППЭ-12-03</a:t>
            </a:r>
          </a:p>
        </p:txBody>
      </p:sp>
      <p:cxnSp>
        <p:nvCxnSpPr>
          <p:cNvPr id="56332" name="Прямая со стрелкой 16"/>
          <p:cNvCxnSpPr>
            <a:cxnSpLocks noChangeShapeType="1"/>
          </p:cNvCxnSpPr>
          <p:nvPr/>
        </p:nvCxnSpPr>
        <p:spPr bwMode="auto">
          <a:xfrm flipV="1">
            <a:off x="381000" y="3352800"/>
            <a:ext cx="3276600" cy="152400"/>
          </a:xfrm>
          <a:prstGeom prst="straightConnector1">
            <a:avLst/>
          </a:prstGeom>
          <a:noFill/>
          <a:ln w="25400" algn="ctr">
            <a:solidFill>
              <a:srgbClr val="CC66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6333" name="Прямая со стрелкой 20"/>
          <p:cNvCxnSpPr>
            <a:cxnSpLocks noChangeShapeType="1"/>
          </p:cNvCxnSpPr>
          <p:nvPr/>
        </p:nvCxnSpPr>
        <p:spPr bwMode="auto">
          <a:xfrm flipV="1">
            <a:off x="457200" y="4114800"/>
            <a:ext cx="3276600" cy="152400"/>
          </a:xfrm>
          <a:prstGeom prst="straightConnector1">
            <a:avLst/>
          </a:prstGeom>
          <a:noFill/>
          <a:ln w="25400" algn="ctr">
            <a:solidFill>
              <a:srgbClr val="CC66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6334" name="Прямая со стрелкой 24"/>
          <p:cNvCxnSpPr>
            <a:cxnSpLocks noChangeShapeType="1"/>
          </p:cNvCxnSpPr>
          <p:nvPr/>
        </p:nvCxnSpPr>
        <p:spPr bwMode="auto">
          <a:xfrm flipV="1">
            <a:off x="457200" y="4419600"/>
            <a:ext cx="3276600" cy="76200"/>
          </a:xfrm>
          <a:prstGeom prst="straightConnector1">
            <a:avLst/>
          </a:prstGeom>
          <a:noFill/>
          <a:ln w="25400" algn="ctr">
            <a:solidFill>
              <a:srgbClr val="CC66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6335" name="Прямая со стрелкой 29"/>
          <p:cNvCxnSpPr>
            <a:cxnSpLocks noChangeShapeType="1"/>
          </p:cNvCxnSpPr>
          <p:nvPr/>
        </p:nvCxnSpPr>
        <p:spPr bwMode="auto">
          <a:xfrm>
            <a:off x="457200" y="4724400"/>
            <a:ext cx="3276600" cy="0"/>
          </a:xfrm>
          <a:prstGeom prst="straightConnector1">
            <a:avLst/>
          </a:prstGeom>
          <a:noFill/>
          <a:ln w="25400" algn="ctr">
            <a:solidFill>
              <a:srgbClr val="CC66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6336" name="Прямая со стрелкой 33"/>
          <p:cNvCxnSpPr>
            <a:cxnSpLocks noChangeShapeType="1"/>
          </p:cNvCxnSpPr>
          <p:nvPr/>
        </p:nvCxnSpPr>
        <p:spPr bwMode="auto">
          <a:xfrm flipV="1">
            <a:off x="457200" y="4953000"/>
            <a:ext cx="3276600" cy="304800"/>
          </a:xfrm>
          <a:prstGeom prst="straightConnector1">
            <a:avLst/>
          </a:prstGeom>
          <a:noFill/>
          <a:ln w="25400" algn="ctr">
            <a:solidFill>
              <a:srgbClr val="CC66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6337" name="Прямая со стрелкой 37"/>
          <p:cNvCxnSpPr>
            <a:cxnSpLocks noChangeShapeType="1"/>
            <a:stCxn id="19" idx="2"/>
          </p:cNvCxnSpPr>
          <p:nvPr/>
        </p:nvCxnSpPr>
        <p:spPr bwMode="auto">
          <a:xfrm flipV="1">
            <a:off x="533400" y="4953000"/>
            <a:ext cx="3200400" cy="695325"/>
          </a:xfrm>
          <a:prstGeom prst="straightConnector1">
            <a:avLst/>
          </a:prstGeom>
          <a:noFill/>
          <a:ln w="25400" algn="ctr">
            <a:solidFill>
              <a:srgbClr val="CC6600"/>
            </a:solidFill>
            <a:round/>
            <a:headEnd type="arrow" w="med" len="med"/>
            <a:tailEnd type="arrow" w="med" len="med"/>
          </a:ln>
        </p:spPr>
      </p:cxnSp>
      <p:sp>
        <p:nvSpPr>
          <p:cNvPr id="56338" name="Rectangle 4"/>
          <p:cNvSpPr>
            <a:spLocks noChangeArrowheads="1"/>
          </p:cNvSpPr>
          <p:nvPr/>
        </p:nvSpPr>
        <p:spPr bwMode="auto">
          <a:xfrm>
            <a:off x="5181600" y="762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Упаковка ЭМ в Штабе ППЭ</a:t>
            </a:r>
          </a:p>
        </p:txBody>
      </p:sp>
      <p:sp>
        <p:nvSpPr>
          <p:cNvPr id="42004" name="TextBox 19"/>
          <p:cNvSpPr txBox="1">
            <a:spLocks noChangeArrowheads="1"/>
          </p:cNvSpPr>
          <p:nvPr/>
        </p:nvSpPr>
        <p:spPr bwMode="auto">
          <a:xfrm>
            <a:off x="0" y="0"/>
            <a:ext cx="5105400" cy="1449388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После сканирования всех материалов:</a:t>
            </a:r>
          </a:p>
          <a:p>
            <a:pPr defTabSz="1028700">
              <a:buFont typeface="Arial" pitchFamily="34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пересчитать все бланки ответов участников</a:t>
            </a:r>
          </a:p>
          <a:p>
            <a:pPr defTabSz="1028700">
              <a:buFont typeface="Arial" pitchFamily="34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упаковать в ВДП, в котором бланки были доставлены из аудитории </a:t>
            </a:r>
            <a:endParaRPr lang="ru-RU" sz="1800" u="sng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5257800" y="533400"/>
            <a:ext cx="2895600" cy="771525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800" b="1" dirty="0">
                <a:solidFill>
                  <a:srgbClr val="0033CC"/>
                </a:solidFill>
              </a:rPr>
              <a:t>Передача ЭМ в Штабе ППЭ по форме ППЭ-14-01</a:t>
            </a:r>
            <a:endParaRPr lang="ru-RU" sz="1800" dirty="0">
              <a:solidFill>
                <a:srgbClr val="0033CC"/>
              </a:solidFill>
            </a:endParaRPr>
          </a:p>
        </p:txBody>
      </p:sp>
      <p:sp>
        <p:nvSpPr>
          <p:cNvPr id="2" name="TextBox 19"/>
          <p:cNvSpPr txBox="1">
            <a:spLocks noChangeArrowheads="1"/>
          </p:cNvSpPr>
          <p:nvPr/>
        </p:nvSpPr>
        <p:spPr bwMode="auto">
          <a:xfrm>
            <a:off x="4800600" y="4267200"/>
            <a:ext cx="3505200" cy="1203325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1600" dirty="0">
                <a:solidFill>
                  <a:srgbClr val="0033CC"/>
                </a:solidFill>
              </a:rPr>
              <a:t>2.26.</a:t>
            </a:r>
            <a:r>
              <a:rPr lang="ru-RU" sz="1600" b="1" dirty="0">
                <a:solidFill>
                  <a:srgbClr val="0033CC"/>
                </a:solidFill>
              </a:rPr>
              <a:t> </a:t>
            </a:r>
            <a:r>
              <a:rPr lang="ru-RU" sz="1600" dirty="0">
                <a:solidFill>
                  <a:srgbClr val="0033CC"/>
                </a:solidFill>
              </a:rPr>
              <a:t>Ведомость использования дополнительных бланков ответов № 2 (форма ППЭ-12-03)</a:t>
            </a:r>
          </a:p>
          <a:p>
            <a:pPr defTabSz="1028700">
              <a:tabLst>
                <a:tab pos="130175" algn="l"/>
              </a:tabLst>
              <a:defRPr/>
            </a:pPr>
            <a:r>
              <a:rPr lang="ru-RU" sz="1600" dirty="0">
                <a:solidFill>
                  <a:srgbClr val="0033CC"/>
                </a:solidFill>
              </a:rPr>
              <a:t>2.27. Служебные записки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2743200" y="228600"/>
            <a:ext cx="4267200" cy="771525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800" b="1" dirty="0">
                <a:solidFill>
                  <a:srgbClr val="0033CC"/>
                </a:solidFill>
              </a:rPr>
              <a:t>РАСПЕЧАТАТЬ  ППЭ-11-1 – 5 штук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800" b="1" dirty="0">
                <a:solidFill>
                  <a:srgbClr val="0033CC"/>
                </a:solidFill>
              </a:rPr>
              <a:t>заполнить ППЭ-11-1</a:t>
            </a:r>
            <a:endParaRPr lang="ru-RU" sz="1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9916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838200" y="2286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Образец заполнения ППЭ-11-1 в Штабе ППЭ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9916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1219200" y="76200"/>
            <a:ext cx="6400800" cy="525463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 eaLnBrk="1" hangingPunct="1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rgbClr val="262673"/>
                </a:solidFill>
              </a:rPr>
              <a:t>Упаковка ЭМ в штабе ППЭ в сейф-пакет (большой)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 flipV="1">
            <a:off x="1371600" y="2438400"/>
            <a:ext cx="2590800" cy="396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152400" y="685800"/>
            <a:ext cx="762000" cy="525463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 eaLnBrk="1" hangingPunct="1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 flipV="1">
            <a:off x="5676900" y="4305300"/>
            <a:ext cx="533400" cy="2438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0" y="0"/>
            <a:ext cx="525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Упаковка ЭМ </a:t>
            </a:r>
          </a:p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в Штабе ППЭ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2057400" cy="1393825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2025650" cy="13716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4800" y="0"/>
            <a:ext cx="5029200" cy="3541713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800" b="1" dirty="0">
                <a:solidFill>
                  <a:srgbClr val="0033CC"/>
                </a:solidFill>
                <a:cs typeface="+mn-cs"/>
              </a:rPr>
              <a:t>Сейф-пакет </a:t>
            </a:r>
            <a:r>
              <a:rPr lang="ru-RU" sz="1800" dirty="0">
                <a:solidFill>
                  <a:srgbClr val="0033CC"/>
                </a:solidFill>
                <a:cs typeface="+mn-cs"/>
              </a:rPr>
              <a:t>(б</a:t>
            </a:r>
            <a:r>
              <a:rPr lang="ru-RU" sz="1800" i="1" dirty="0">
                <a:solidFill>
                  <a:srgbClr val="0033CC"/>
                </a:solidFill>
                <a:cs typeface="+mn-cs"/>
              </a:rPr>
              <a:t>ольшой</a:t>
            </a:r>
            <a:r>
              <a:rPr lang="ru-RU" sz="1800" dirty="0">
                <a:solidFill>
                  <a:srgbClr val="0033CC"/>
                </a:solidFill>
                <a:cs typeface="+mn-cs"/>
              </a:rPr>
              <a:t>)</a:t>
            </a:r>
          </a:p>
          <a:p>
            <a:pPr algn="ctr" defTabSz="1028700">
              <a:tabLst>
                <a:tab pos="130175" algn="l"/>
              </a:tabLst>
              <a:defRPr/>
            </a:pPr>
            <a:endParaRPr lang="ru-RU" sz="1800" dirty="0">
              <a:solidFill>
                <a:srgbClr val="0033CC"/>
              </a:solidFill>
              <a:cs typeface="+mn-cs"/>
            </a:endParaRPr>
          </a:p>
          <a:p>
            <a:pPr marL="342900" indent="-342900" algn="just" defTabSz="1028700">
              <a:tabLst>
                <a:tab pos="130175" algn="l"/>
              </a:tabLst>
              <a:defRPr/>
            </a:pPr>
            <a:r>
              <a:rPr lang="ru-RU" sz="1600" b="1" dirty="0">
                <a:solidFill>
                  <a:srgbClr val="0033CC"/>
                </a:solidFill>
                <a:cs typeface="+mn-cs"/>
              </a:rPr>
              <a:t>1. ВДП с бланками </a:t>
            </a:r>
            <a:r>
              <a:rPr lang="ru-RU" sz="1600" dirty="0">
                <a:solidFill>
                  <a:srgbClr val="0033CC"/>
                </a:solidFill>
                <a:cs typeface="+mn-cs"/>
              </a:rPr>
              <a:t>ответов участников  </a:t>
            </a:r>
          </a:p>
          <a:p>
            <a:pPr marL="342900" indent="-342900" algn="just" defTabSz="1028700">
              <a:tabLst>
                <a:tab pos="130175" algn="l"/>
              </a:tabLst>
              <a:defRPr/>
            </a:pPr>
            <a:r>
              <a:rPr lang="ru-RU" sz="1600" dirty="0">
                <a:solidFill>
                  <a:srgbClr val="0033CC"/>
                </a:solidFill>
                <a:cs typeface="+mn-cs"/>
              </a:rPr>
              <a:t>(</a:t>
            </a:r>
            <a:r>
              <a:rPr lang="ru-RU" sz="1600" i="1" dirty="0">
                <a:solidFill>
                  <a:srgbClr val="0033CC"/>
                </a:solidFill>
                <a:cs typeface="+mn-cs"/>
              </a:rPr>
              <a:t>по количеству аудиторий</a:t>
            </a:r>
            <a:r>
              <a:rPr lang="ru-RU" sz="1600" dirty="0">
                <a:solidFill>
                  <a:srgbClr val="0033CC"/>
                </a:solidFill>
                <a:cs typeface="+mn-cs"/>
              </a:rPr>
              <a:t>)</a:t>
            </a:r>
          </a:p>
          <a:p>
            <a:pPr marL="342900" indent="-342900" defTabSz="1028700">
              <a:tabLst>
                <a:tab pos="130175" algn="l"/>
              </a:tabLst>
              <a:defRPr/>
            </a:pPr>
            <a:r>
              <a:rPr lang="ru-RU" sz="1600" b="1" dirty="0">
                <a:solidFill>
                  <a:srgbClr val="0033CC"/>
                </a:solidFill>
                <a:cs typeface="+mn-cs"/>
              </a:rPr>
              <a:t>2. Формы ППЭ: </a:t>
            </a:r>
          </a:p>
          <a:p>
            <a:pPr marL="342900" indent="-342900" defTabSz="1028700">
              <a:tabLst>
                <a:tab pos="130175" algn="l"/>
              </a:tabLst>
              <a:defRPr/>
            </a:pPr>
            <a:r>
              <a:rPr lang="ru-RU" sz="1600" b="1" dirty="0">
                <a:solidFill>
                  <a:srgbClr val="0033CC"/>
                </a:solidFill>
                <a:cs typeface="+mn-cs"/>
              </a:rPr>
              <a:t>1) заполненные в ППЭ – файл-вкладыш;</a:t>
            </a:r>
          </a:p>
          <a:p>
            <a:pPr marL="342900" indent="-342900" defTabSz="1028700">
              <a:tabLst>
                <a:tab pos="130175" algn="l"/>
              </a:tabLst>
              <a:defRPr/>
            </a:pPr>
            <a:r>
              <a:rPr lang="ru-RU" sz="1600" b="1" dirty="0">
                <a:solidFill>
                  <a:srgbClr val="0033CC"/>
                </a:solidFill>
                <a:cs typeface="+mn-cs"/>
              </a:rPr>
              <a:t>2) заполненные в РЦОИ - «ПРОЧИЕ» - сейф-пакет;</a:t>
            </a:r>
          </a:p>
          <a:p>
            <a:pPr marL="342900" indent="-342900" defTabSz="1028700">
              <a:tabLst>
                <a:tab pos="130175" algn="l"/>
              </a:tabLst>
              <a:defRPr/>
            </a:pPr>
            <a:r>
              <a:rPr lang="ru-RU" sz="1600" b="1" dirty="0">
                <a:solidFill>
                  <a:srgbClr val="0033CC"/>
                </a:solidFill>
                <a:cs typeface="+mn-cs"/>
              </a:rPr>
              <a:t>3) незаполненные формы – «НЕЗАПОЛНЕННЫЕ» </a:t>
            </a:r>
            <a:r>
              <a:rPr lang="ru-RU" sz="1600" b="1" dirty="0">
                <a:solidFill>
                  <a:srgbClr val="0033CC"/>
                </a:solidFill>
              </a:rPr>
              <a:t>- сейф-пакет;</a:t>
            </a:r>
            <a:endParaRPr lang="ru-RU" sz="1600" b="1" dirty="0">
              <a:solidFill>
                <a:srgbClr val="0033CC"/>
              </a:solidFill>
              <a:cs typeface="+mn-cs"/>
            </a:endParaRPr>
          </a:p>
          <a:p>
            <a:pPr marL="342900" indent="-342900" defTabSz="1028700">
              <a:tabLst>
                <a:tab pos="130175" algn="l"/>
              </a:tabLst>
              <a:defRPr/>
            </a:pPr>
            <a:r>
              <a:rPr lang="ru-RU" sz="1600" b="1" dirty="0">
                <a:solidFill>
                  <a:srgbClr val="0033CC"/>
                </a:solidFill>
                <a:cs typeface="+mn-cs"/>
              </a:rPr>
              <a:t>3. Служебные записки</a:t>
            </a:r>
          </a:p>
          <a:p>
            <a:pPr marL="342900" indent="-342900" defTabSz="1028700">
              <a:tabLst>
                <a:tab pos="130175" algn="l"/>
              </a:tabLst>
              <a:defRPr/>
            </a:pPr>
            <a:r>
              <a:rPr lang="ru-RU" sz="1600" b="1" dirty="0">
                <a:solidFill>
                  <a:srgbClr val="0033CC"/>
                </a:solidFill>
                <a:cs typeface="+mn-cs"/>
              </a:rPr>
              <a:t>4. Журнал учета участников, обратившихся к медицинскому </a:t>
            </a:r>
            <a:r>
              <a:rPr lang="ru-RU" sz="1800" b="1" dirty="0">
                <a:solidFill>
                  <a:srgbClr val="0033CC"/>
                </a:solidFill>
                <a:cs typeface="+mn-cs"/>
              </a:rPr>
              <a:t>работнику</a:t>
            </a:r>
          </a:p>
          <a:p>
            <a:pPr marL="342900" indent="-342900" defTabSz="1028700">
              <a:buFont typeface="+mj-lt"/>
              <a:buAutoNum type="arabicPeriod"/>
              <a:tabLst>
                <a:tab pos="130175" algn="l"/>
              </a:tabLst>
              <a:defRPr/>
            </a:pPr>
            <a:endParaRPr lang="ru-RU" sz="1800" b="1" dirty="0">
              <a:solidFill>
                <a:srgbClr val="0033CC"/>
              </a:solidFill>
              <a:cs typeface="+mn-cs"/>
            </a:endParaRP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2025650" cy="13716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cxnSp>
        <p:nvCxnSpPr>
          <p:cNvPr id="61447" name="Прямая со стрелкой 10"/>
          <p:cNvCxnSpPr>
            <a:cxnSpLocks noChangeShapeType="1"/>
          </p:cNvCxnSpPr>
          <p:nvPr/>
        </p:nvCxnSpPr>
        <p:spPr bwMode="auto">
          <a:xfrm>
            <a:off x="2819400" y="2667000"/>
            <a:ext cx="533400" cy="685800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arrow" w="med" len="med"/>
          </a:ln>
        </p:spPr>
      </p:cxnSp>
      <p:pic>
        <p:nvPicPr>
          <p:cNvPr id="6144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762000"/>
            <a:ext cx="14890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14600" y="1066800"/>
            <a:ext cx="1447800" cy="533400"/>
          </a:xfrm>
          <a:prstGeom prst="rect">
            <a:avLst/>
          </a:prstGeom>
          <a:solidFill>
            <a:srgbClr val="66FFFF"/>
          </a:solidFill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Файл-вкладыш</a:t>
            </a:r>
          </a:p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ФОРМЫ ППЭ </a:t>
            </a:r>
          </a:p>
        </p:txBody>
      </p:sp>
      <p:cxnSp>
        <p:nvCxnSpPr>
          <p:cNvPr id="61450" name="Прямая со стрелкой 10"/>
          <p:cNvCxnSpPr>
            <a:cxnSpLocks noChangeShapeType="1"/>
          </p:cNvCxnSpPr>
          <p:nvPr/>
        </p:nvCxnSpPr>
        <p:spPr bwMode="auto">
          <a:xfrm flipH="1">
            <a:off x="3276600" y="2667000"/>
            <a:ext cx="533400" cy="685800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arrow" w="med" len="med"/>
          </a:ln>
        </p:spPr>
      </p:cxnSp>
      <p:pic>
        <p:nvPicPr>
          <p:cNvPr id="6145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352800"/>
            <a:ext cx="29718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3276600"/>
            <a:ext cx="2590800" cy="1449388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  <a:cs typeface="+mn-cs"/>
              </a:rPr>
              <a:t>ПОДТВЕРЖДЕНИЕ из РЦОИ</a:t>
            </a:r>
          </a:p>
          <a:p>
            <a:pPr algn="ctr" defTabSz="1028700">
              <a:tabLst>
                <a:tab pos="130175" algn="l"/>
              </a:tabLst>
              <a:defRPr/>
            </a:pPr>
            <a:endParaRPr lang="ru-RU" sz="2000" dirty="0">
              <a:solidFill>
                <a:srgbClr val="C00000"/>
              </a:solidFill>
              <a:cs typeface="+mn-cs"/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C00000"/>
                </a:solidFill>
                <a:cs typeface="+mn-cs"/>
              </a:rPr>
              <a:t>заклеить сейф-пакет</a:t>
            </a: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5791200" y="3657600"/>
            <a:ext cx="3352800" cy="2711450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 заполнить ППЭ-11-1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800" b="1" dirty="0">
                <a:solidFill>
                  <a:srgbClr val="0033CC"/>
                </a:solidFill>
              </a:rPr>
              <a:t> </a:t>
            </a:r>
            <a:r>
              <a:rPr lang="ru-RU" sz="1800" dirty="0">
                <a:solidFill>
                  <a:srgbClr val="0033CC"/>
                </a:solidFill>
              </a:rPr>
              <a:t>вложить ППЭ-11-1 в прозрачный карман </a:t>
            </a:r>
            <a:r>
              <a:rPr lang="ru-RU" sz="1800" dirty="0" err="1">
                <a:solidFill>
                  <a:srgbClr val="0033CC"/>
                </a:solidFill>
              </a:rPr>
              <a:t>сейф-пакета</a:t>
            </a:r>
            <a:endParaRPr lang="ru-RU" sz="1800" dirty="0">
              <a:solidFill>
                <a:srgbClr val="0033CC"/>
              </a:solidFill>
            </a:endParaRP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 вложить вскрытые ВДП  с бланками ответов участников, формы ППЭ в сейф-пакет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 проверить комплектацию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 получить «подтверждение»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 заклеить сейф-пакет</a:t>
            </a:r>
          </a:p>
        </p:txBody>
      </p:sp>
      <p:pic>
        <p:nvPicPr>
          <p:cNvPr id="614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724400"/>
            <a:ext cx="297497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539750" y="533400"/>
            <a:ext cx="8302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Формы ППЭ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286000"/>
            <a:ext cx="3962400" cy="4572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Протокол проведения ГИА в аудитории (ППЭ-05-02) (</a:t>
            </a:r>
            <a:r>
              <a:rPr lang="ru-RU" i="1" dirty="0">
                <a:solidFill>
                  <a:srgbClr val="0033CC"/>
                </a:solidFill>
              </a:rPr>
              <a:t>по количеству аудиторий</a:t>
            </a:r>
            <a:r>
              <a:rPr lang="ru-RU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429000"/>
            <a:ext cx="39624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Ведомость коррекции персональных данных участников ГИА в аудитории (ППЭ-12-02) (</a:t>
            </a:r>
            <a:r>
              <a:rPr lang="ru-RU" i="1" dirty="0">
                <a:solidFill>
                  <a:srgbClr val="0033CC"/>
                </a:solidFill>
              </a:rPr>
              <a:t>при наличии</a:t>
            </a:r>
            <a:r>
              <a:rPr lang="ru-RU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4191000"/>
            <a:ext cx="3962400" cy="6096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Ведомость использования дополнительных бланков ответов № 2 (ППЭ-12-03) (</a:t>
            </a:r>
            <a:r>
              <a:rPr lang="ru-RU" i="1" dirty="0">
                <a:solidFill>
                  <a:srgbClr val="0033CC"/>
                </a:solidFill>
              </a:rPr>
              <a:t>по количеству аудиторий</a:t>
            </a:r>
            <a:r>
              <a:rPr lang="ru-RU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914400"/>
            <a:ext cx="396240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  <a:cs typeface="Times New Roman" pitchFamily="18" charset="0"/>
              </a:rPr>
              <a:t>Апелляция о нарушении установленного порядка проведения ГИА (ППЭ-02)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1524000"/>
            <a:ext cx="39624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  <a:cs typeface="Times New Roman" pitchFamily="18" charset="0"/>
              </a:rPr>
              <a:t>Протокол рассмотрения апелляции о нарушении установленного порядка проведения ГИА (ППЭ-03)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2819400"/>
            <a:ext cx="396240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Список работников ППЭ и общественных наблюдателей (ППЭ-07)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4876800"/>
            <a:ext cx="3962400" cy="6096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Ведомость учета  времени отсутствия  участников ГИА в аудитории (ППЭ-12-04-МАШ) (</a:t>
            </a:r>
            <a:r>
              <a:rPr lang="ru-RU" i="1" dirty="0">
                <a:solidFill>
                  <a:srgbClr val="0033CC"/>
                </a:solidFill>
              </a:rPr>
              <a:t>по количеству аудиторий</a:t>
            </a:r>
            <a:r>
              <a:rPr lang="ru-RU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4800" y="5562600"/>
            <a:ext cx="3962400" cy="304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Протокол проведения ЕГЭ в ППЭ (ППЭ-13-01)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914400"/>
            <a:ext cx="4191000" cy="4572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Акт приемки-передачи экзаменационных материалов в ППЭ (ППЭ-14-01)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1447800"/>
            <a:ext cx="4191000" cy="4572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Ведомость учета экзаменационных материалов (ППЭ-14-02)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667000"/>
            <a:ext cx="419100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Акт общественного наблюдения за проведением ГИА в ППЭ (ППЭ-18-МАШ)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3276600"/>
            <a:ext cx="4191000" cy="4572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Контроль изменения состава работников в день экзамена (ППЭ-19) (</a:t>
            </a:r>
            <a:r>
              <a:rPr lang="ru-RU" i="1" dirty="0">
                <a:solidFill>
                  <a:srgbClr val="0033CC"/>
                </a:solidFill>
              </a:rPr>
              <a:t>при наличии</a:t>
            </a:r>
            <a:r>
              <a:rPr lang="ru-RU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3810000"/>
            <a:ext cx="419100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Акт об идентификации личности участника ГИА (ППЭ-20) (</a:t>
            </a:r>
            <a:r>
              <a:rPr lang="ru-RU" i="1" dirty="0">
                <a:solidFill>
                  <a:srgbClr val="0033CC"/>
                </a:solidFill>
              </a:rPr>
              <a:t>при наличии</a:t>
            </a:r>
            <a:r>
              <a:rPr lang="ru-RU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419600"/>
            <a:ext cx="4191000" cy="3810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Акт об удалении участника ГИА (ППЭ-21) (</a:t>
            </a:r>
            <a:r>
              <a:rPr lang="ru-RU" i="1" dirty="0">
                <a:solidFill>
                  <a:srgbClr val="0033CC"/>
                </a:solidFill>
              </a:rPr>
              <a:t>при наличии</a:t>
            </a:r>
            <a:r>
              <a:rPr lang="ru-RU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4876800"/>
            <a:ext cx="419100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Акт о досрочном завершении экзамена по объективным причинам (ППЭ-22) (</a:t>
            </a:r>
            <a:r>
              <a:rPr lang="ru-RU" i="1" dirty="0">
                <a:solidFill>
                  <a:srgbClr val="0033CC"/>
                </a:solidFill>
              </a:rPr>
              <a:t>при наличии</a:t>
            </a:r>
            <a:r>
              <a:rPr lang="ru-RU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04800" y="5943600"/>
            <a:ext cx="3962400" cy="6096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Сводная ведомость учета участников  и использования экзаменационных материалов в ППЭ (ППЭ-13-02-МАШ)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5486400"/>
            <a:ext cx="419100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Протокол печати полных комплектов ЭМ в аудитории (ППЭ-23) (</a:t>
            </a:r>
            <a:r>
              <a:rPr lang="ru-RU" i="1" dirty="0">
                <a:solidFill>
                  <a:srgbClr val="0033CC"/>
                </a:solidFill>
              </a:rPr>
              <a:t>по количеству аудиторий</a:t>
            </a:r>
            <a:r>
              <a:rPr lang="ru-RU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6096000"/>
            <a:ext cx="4191000" cy="3810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Прочие документы и акты ППЭ, служебные записки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2057400"/>
            <a:ext cx="4191000" cy="4572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dirty="0">
                <a:solidFill>
                  <a:srgbClr val="0033CC"/>
                </a:solidFill>
              </a:rPr>
              <a:t>Ведомость материалов доставочного </a:t>
            </a:r>
            <a:r>
              <a:rPr lang="ru-RU" dirty="0" err="1">
                <a:solidFill>
                  <a:srgbClr val="0033CC"/>
                </a:solidFill>
              </a:rPr>
              <a:t>сейф-пакета</a:t>
            </a:r>
            <a:r>
              <a:rPr lang="ru-RU" dirty="0">
                <a:solidFill>
                  <a:srgbClr val="0033CC"/>
                </a:solidFill>
              </a:rPr>
              <a:t> по экзамену (ППЭ_14-04)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724400" y="609600"/>
            <a:ext cx="441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2800" b="1" i="1">
              <a:solidFill>
                <a:srgbClr val="002060"/>
              </a:solidFill>
            </a:endParaRPr>
          </a:p>
        </p:txBody>
      </p: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4953000" y="838200"/>
            <a:ext cx="4038600" cy="23590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В день проведения экзамена до начала экзамена</a:t>
            </a:r>
          </a:p>
          <a:p>
            <a:pPr algn="just" eaLnBrk="1" hangingPunct="1">
              <a:defRPr/>
            </a:pP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член ГЭК доставляет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не позднее </a:t>
            </a:r>
            <a:r>
              <a:rPr lang="ru-RU" sz="2000" b="1" u="sng" dirty="0">
                <a:solidFill>
                  <a:srgbClr val="C00000"/>
                </a:solidFill>
                <a:cs typeface="Times New Roman" pitchFamily="18" charset="0"/>
              </a:rPr>
              <a:t>07:30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сейф-пакет с экзаменационными материалами, передает по описи доставочного </a:t>
            </a:r>
            <a:r>
              <a:rPr lang="ru-RU" sz="2000" dirty="0" err="1">
                <a:solidFill>
                  <a:srgbClr val="0033CC"/>
                </a:solidFill>
                <a:cs typeface="Times New Roman" pitchFamily="18" charset="0"/>
              </a:rPr>
              <a:t>сейф-пакета</a:t>
            </a: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 (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ППЭ-14-03</a:t>
            </a: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)</a:t>
            </a:r>
            <a:endParaRPr lang="ru-RU" sz="2000" i="1" dirty="0">
              <a:solidFill>
                <a:srgbClr val="0033CC"/>
              </a:solidFill>
              <a:cs typeface="Times New Roman" pitchFamily="18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9117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5029200" y="3810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Доставка ЭМ в ППЭ</a:t>
            </a:r>
          </a:p>
        </p:txBody>
      </p:sp>
      <p:pic>
        <p:nvPicPr>
          <p:cNvPr id="819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303588"/>
            <a:ext cx="2667000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9916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1219200" y="76200"/>
            <a:ext cx="6400800" cy="525463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 eaLnBrk="1" hangingPunct="1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rgbClr val="262673"/>
                </a:solidFill>
              </a:rPr>
              <a:t>Упаковка ЭМ в штабе ППЭ в сейф-пакет (большой)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152400" y="685800"/>
            <a:ext cx="762000" cy="525463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 eaLnBrk="1" hangingPunct="1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 rot="16200000" flipV="1">
            <a:off x="3771900" y="-1866900"/>
            <a:ext cx="1752600" cy="838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 flipV="1">
            <a:off x="4038600" y="2057400"/>
            <a:ext cx="914400" cy="838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6400800" y="762000"/>
            <a:ext cx="1295400" cy="525463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 eaLnBrk="1" hangingPunct="1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ЭМ ППЭ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438" y="1414463"/>
            <a:ext cx="51911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685800"/>
            <a:ext cx="6019800" cy="495300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800" b="1" dirty="0">
                <a:solidFill>
                  <a:srgbClr val="0033CC"/>
                </a:solidFill>
              </a:rPr>
              <a:t>1. Сформировать два </a:t>
            </a:r>
            <a:r>
              <a:rPr lang="ru-RU" sz="1800" b="1" dirty="0" err="1">
                <a:solidFill>
                  <a:srgbClr val="0033CC"/>
                </a:solidFill>
              </a:rPr>
              <a:t>сейф-пакета</a:t>
            </a:r>
            <a:r>
              <a:rPr lang="ru-RU" sz="1800" b="1" dirty="0">
                <a:solidFill>
                  <a:srgbClr val="0033CC"/>
                </a:solidFill>
              </a:rPr>
              <a:t> </a:t>
            </a:r>
            <a:r>
              <a:rPr lang="ru-RU" sz="1800" dirty="0">
                <a:solidFill>
                  <a:srgbClr val="0033CC"/>
                </a:solidFill>
              </a:rPr>
              <a:t>(</a:t>
            </a:r>
            <a:r>
              <a:rPr lang="ru-RU" sz="1800" i="1" dirty="0">
                <a:solidFill>
                  <a:srgbClr val="0033CC"/>
                </a:solidFill>
              </a:rPr>
              <a:t>стандартные</a:t>
            </a:r>
            <a:r>
              <a:rPr lang="ru-RU" sz="1800" dirty="0">
                <a:solidFill>
                  <a:srgbClr val="0033CC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9916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6200000" flipV="1">
            <a:off x="6324600" y="2819400"/>
            <a:ext cx="381000" cy="3733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 flipV="1">
            <a:off x="6172200" y="1676400"/>
            <a:ext cx="685800" cy="3733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 flipV="1">
            <a:off x="5676900" y="4305300"/>
            <a:ext cx="381000" cy="228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7162800" y="5257800"/>
            <a:ext cx="1524000" cy="525463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 eaLnBrk="1" hangingPunct="1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14-04 ППЭ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76200"/>
            <a:ext cx="7391400" cy="771525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800" b="1" dirty="0">
                <a:solidFill>
                  <a:srgbClr val="0033CC"/>
                </a:solidFill>
              </a:rPr>
              <a:t>Упаковка в Штабе в сейф-пакет  ВДП с испорченными комплектами с ЭМ, использованных электронных носителей</a:t>
            </a:r>
            <a:endParaRPr lang="ru-RU" sz="1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381000" y="762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Упаковка ЭМ в Штабе ППЭ</a:t>
            </a: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2895600" y="609600"/>
            <a:ext cx="6019800" cy="2422525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800" b="1" dirty="0">
                <a:solidFill>
                  <a:srgbClr val="0033CC"/>
                </a:solidFill>
              </a:rPr>
              <a:t>Сейф-пакет </a:t>
            </a:r>
            <a:r>
              <a:rPr lang="ru-RU" sz="1800" dirty="0">
                <a:solidFill>
                  <a:srgbClr val="0033CC"/>
                </a:solidFill>
              </a:rPr>
              <a:t>(</a:t>
            </a:r>
            <a:r>
              <a:rPr lang="ru-RU" sz="1800" i="1" dirty="0">
                <a:solidFill>
                  <a:srgbClr val="0033CC"/>
                </a:solidFill>
              </a:rPr>
              <a:t>стандартный</a:t>
            </a:r>
            <a:r>
              <a:rPr lang="ru-RU" sz="1800" dirty="0">
                <a:solidFill>
                  <a:srgbClr val="0033CC"/>
                </a:solidFill>
              </a:rPr>
              <a:t>)</a:t>
            </a:r>
          </a:p>
          <a:p>
            <a:pPr algn="ctr" defTabSz="1028700">
              <a:tabLst>
                <a:tab pos="130175" algn="l"/>
              </a:tabLst>
              <a:defRPr/>
            </a:pPr>
            <a:endParaRPr lang="ru-RU" sz="1800" dirty="0">
              <a:solidFill>
                <a:srgbClr val="0033CC"/>
              </a:solidFill>
            </a:endParaRPr>
          </a:p>
          <a:p>
            <a:pPr algn="just" defTabSz="1028700">
              <a:buFontTx/>
              <a:buAutoNum type="arabicPeriod"/>
              <a:tabLst>
                <a:tab pos="130175" algn="l"/>
              </a:tabLst>
              <a:defRPr/>
            </a:pPr>
            <a:r>
              <a:rPr lang="ru-RU" sz="1800" b="1" dirty="0">
                <a:solidFill>
                  <a:srgbClr val="0033CC"/>
                </a:solidFill>
              </a:rPr>
              <a:t> </a:t>
            </a:r>
            <a:r>
              <a:rPr lang="ru-RU" sz="1800" b="1" u="sng" dirty="0">
                <a:solidFill>
                  <a:srgbClr val="0033CC"/>
                </a:solidFill>
              </a:rPr>
              <a:t>Использованные электронные носители </a:t>
            </a:r>
            <a:r>
              <a:rPr lang="ru-RU" sz="1800" dirty="0">
                <a:solidFill>
                  <a:srgbClr val="0033CC"/>
                </a:solidFill>
              </a:rPr>
              <a:t>(</a:t>
            </a:r>
            <a:r>
              <a:rPr lang="ru-RU" sz="1800" i="1" dirty="0">
                <a:solidFill>
                  <a:srgbClr val="0033CC"/>
                </a:solidFill>
              </a:rPr>
              <a:t>по количеству аудиторий</a:t>
            </a:r>
            <a:r>
              <a:rPr lang="ru-RU" sz="1800" dirty="0">
                <a:solidFill>
                  <a:srgbClr val="0033CC"/>
                </a:solidFill>
              </a:rPr>
              <a:t>) (ППЭ-11-1)</a:t>
            </a:r>
          </a:p>
          <a:p>
            <a:pPr defTabSz="1028700">
              <a:buFontTx/>
              <a:buAutoNum type="arabicPeriod"/>
              <a:tabLst>
                <a:tab pos="130175" algn="l"/>
              </a:tabLst>
              <a:defRPr/>
            </a:pPr>
            <a:r>
              <a:rPr lang="ru-RU" sz="1800" b="1" dirty="0">
                <a:solidFill>
                  <a:srgbClr val="0033CC"/>
                </a:solidFill>
              </a:rPr>
              <a:t> </a:t>
            </a:r>
            <a:r>
              <a:rPr lang="ru-RU" sz="1800" b="1" u="sng" dirty="0">
                <a:solidFill>
                  <a:srgbClr val="0033CC"/>
                </a:solidFill>
              </a:rPr>
              <a:t>ВДП с испорченными комплектами  ЭМ </a:t>
            </a:r>
            <a:r>
              <a:rPr lang="ru-RU" sz="1800" dirty="0">
                <a:solidFill>
                  <a:srgbClr val="0033CC"/>
                </a:solidFill>
              </a:rPr>
              <a:t>(</a:t>
            </a:r>
            <a:r>
              <a:rPr lang="ru-RU" sz="1800" i="1" dirty="0">
                <a:solidFill>
                  <a:srgbClr val="0033CC"/>
                </a:solidFill>
              </a:rPr>
              <a:t>по количеству аудиторий</a:t>
            </a:r>
            <a:r>
              <a:rPr lang="ru-RU" sz="1800" dirty="0">
                <a:solidFill>
                  <a:srgbClr val="0033CC"/>
                </a:solidFill>
              </a:rPr>
              <a:t>, </a:t>
            </a:r>
            <a:r>
              <a:rPr lang="ru-RU" sz="1800" u="sng" dirty="0">
                <a:solidFill>
                  <a:srgbClr val="0033CC"/>
                </a:solidFill>
              </a:rPr>
              <a:t>по факту</a:t>
            </a:r>
            <a:r>
              <a:rPr lang="ru-RU" sz="1800" dirty="0">
                <a:solidFill>
                  <a:srgbClr val="0033CC"/>
                </a:solidFill>
              </a:rPr>
              <a:t>)</a:t>
            </a:r>
          </a:p>
          <a:p>
            <a:pPr defTabSz="1028700">
              <a:buFontTx/>
              <a:buAutoNum type="arabicPeriod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Форма </a:t>
            </a:r>
            <a:r>
              <a:rPr lang="ru-RU" sz="1800" b="1" u="sng" dirty="0">
                <a:solidFill>
                  <a:srgbClr val="0033CC"/>
                </a:solidFill>
              </a:rPr>
              <a:t>ППЭ-14-04</a:t>
            </a:r>
            <a:r>
              <a:rPr lang="ru-RU" sz="1800" b="1" dirty="0">
                <a:solidFill>
                  <a:srgbClr val="0033CC"/>
                </a:solidFill>
              </a:rPr>
              <a:t> </a:t>
            </a:r>
            <a:r>
              <a:rPr lang="ru-RU" sz="1800" dirty="0">
                <a:solidFill>
                  <a:srgbClr val="0033CC"/>
                </a:solidFill>
              </a:rPr>
              <a:t>«Ведомость материалов доставочного </a:t>
            </a:r>
            <a:r>
              <a:rPr lang="ru-RU" sz="1800" dirty="0" err="1">
                <a:solidFill>
                  <a:srgbClr val="0033CC"/>
                </a:solidFill>
              </a:rPr>
              <a:t>сейф-пакете</a:t>
            </a:r>
            <a:r>
              <a:rPr lang="ru-RU" sz="1800" dirty="0">
                <a:solidFill>
                  <a:srgbClr val="0033CC"/>
                </a:solidFill>
              </a:rPr>
              <a:t>»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2303463" cy="15240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2303463" cy="15240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2303463" cy="15240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6656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124200"/>
            <a:ext cx="24384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568" name="Прямая со стрелкой 10"/>
          <p:cNvCxnSpPr>
            <a:cxnSpLocks noChangeShapeType="1"/>
          </p:cNvCxnSpPr>
          <p:nvPr/>
        </p:nvCxnSpPr>
        <p:spPr bwMode="auto">
          <a:xfrm flipV="1">
            <a:off x="2895600" y="3810000"/>
            <a:ext cx="2514600" cy="533400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arrow" w="med" len="med"/>
          </a:ln>
        </p:spPr>
      </p:cxnSp>
      <p:pic>
        <p:nvPicPr>
          <p:cNvPr id="6656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85800"/>
            <a:ext cx="15478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838200"/>
            <a:ext cx="15478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90600"/>
            <a:ext cx="15478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572" name="Прямая со стрелкой 10"/>
          <p:cNvCxnSpPr>
            <a:cxnSpLocks noChangeShapeType="1"/>
          </p:cNvCxnSpPr>
          <p:nvPr/>
        </p:nvCxnSpPr>
        <p:spPr bwMode="auto">
          <a:xfrm>
            <a:off x="2209800" y="2590800"/>
            <a:ext cx="3276600" cy="1219200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arrow" w="med" len="med"/>
          </a:ln>
        </p:spPr>
      </p:cxn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304800" y="4419600"/>
            <a:ext cx="4419600" cy="2495550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</a:t>
            </a:r>
            <a:r>
              <a:rPr lang="ru-RU" sz="1600" dirty="0">
                <a:solidFill>
                  <a:srgbClr val="0033CC"/>
                </a:solidFill>
              </a:rPr>
              <a:t>заполнить ППЭ-11-1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600" b="1" dirty="0">
                <a:solidFill>
                  <a:srgbClr val="0033CC"/>
                </a:solidFill>
              </a:rPr>
              <a:t> </a:t>
            </a:r>
            <a:r>
              <a:rPr lang="ru-RU" sz="1600" dirty="0">
                <a:solidFill>
                  <a:srgbClr val="0033CC"/>
                </a:solidFill>
              </a:rPr>
              <a:t>вложить ППЭ-11-1 в прозрачный карман </a:t>
            </a:r>
            <a:r>
              <a:rPr lang="ru-RU" sz="1600" dirty="0" err="1">
                <a:solidFill>
                  <a:srgbClr val="0033CC"/>
                </a:solidFill>
              </a:rPr>
              <a:t>сейф-пакета</a:t>
            </a:r>
            <a:endParaRPr lang="ru-RU" sz="1600" dirty="0">
              <a:solidFill>
                <a:srgbClr val="0033CC"/>
              </a:solidFill>
            </a:endParaRP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600" dirty="0">
                <a:solidFill>
                  <a:srgbClr val="0033CC"/>
                </a:solidFill>
              </a:rPr>
              <a:t> вложить использованные электронные носители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600" dirty="0">
                <a:solidFill>
                  <a:srgbClr val="0033CC"/>
                </a:solidFill>
              </a:rPr>
              <a:t> заложить ВДП  с испорченными комплектами ЭМ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600" dirty="0">
                <a:solidFill>
                  <a:srgbClr val="0033CC"/>
                </a:solidFill>
              </a:rPr>
              <a:t> вложить ППЭ-14-04 в сейф-пакет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600" dirty="0">
                <a:solidFill>
                  <a:srgbClr val="0033CC"/>
                </a:solidFill>
              </a:rPr>
              <a:t>  заклеить сейф-пакет</a:t>
            </a:r>
          </a:p>
        </p:txBody>
      </p:sp>
      <p:pic>
        <p:nvPicPr>
          <p:cNvPr id="665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191000"/>
            <a:ext cx="2438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9916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16200000" flipV="1">
            <a:off x="6172200" y="2286000"/>
            <a:ext cx="685800" cy="3886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76200"/>
            <a:ext cx="7391400" cy="771525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800" b="1" dirty="0">
                <a:solidFill>
                  <a:srgbClr val="0033CC"/>
                </a:solidFill>
              </a:rPr>
              <a:t>Упаковка в Штабе в сейф-пакет неиспользованных электронных носителей</a:t>
            </a:r>
            <a:endParaRPr lang="ru-RU" sz="1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381000" y="4572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Упаковка ЭМ в Штабе ППЭ</a:t>
            </a:r>
          </a:p>
        </p:txBody>
      </p:sp>
      <p:sp>
        <p:nvSpPr>
          <p:cNvPr id="54275" name="TextBox 5"/>
          <p:cNvSpPr txBox="1">
            <a:spLocks noChangeArrowheads="1"/>
          </p:cNvSpPr>
          <p:nvPr/>
        </p:nvSpPr>
        <p:spPr bwMode="auto">
          <a:xfrm>
            <a:off x="3124200" y="914400"/>
            <a:ext cx="4800600" cy="771525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800" b="1" dirty="0">
                <a:solidFill>
                  <a:srgbClr val="0033CC"/>
                </a:solidFill>
              </a:rPr>
              <a:t>Сейф-пакет </a:t>
            </a:r>
            <a:r>
              <a:rPr lang="ru-RU" sz="1800" dirty="0">
                <a:solidFill>
                  <a:srgbClr val="0033CC"/>
                </a:solidFill>
              </a:rPr>
              <a:t>(</a:t>
            </a:r>
            <a:r>
              <a:rPr lang="ru-RU" sz="1800" i="1" dirty="0">
                <a:solidFill>
                  <a:srgbClr val="0033CC"/>
                </a:solidFill>
              </a:rPr>
              <a:t>стандартный</a:t>
            </a:r>
            <a:r>
              <a:rPr lang="ru-RU" sz="1800" dirty="0">
                <a:solidFill>
                  <a:srgbClr val="0033CC"/>
                </a:solidFill>
              </a:rPr>
              <a:t>)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1800" b="1" u="sng" dirty="0">
                <a:solidFill>
                  <a:srgbClr val="0033CC"/>
                </a:solidFill>
              </a:rPr>
              <a:t>неиспользованные электронные носители </a:t>
            </a:r>
            <a:endParaRPr lang="ru-RU" sz="1800" u="sng" dirty="0">
              <a:solidFill>
                <a:srgbClr val="0033CC"/>
              </a:solidFill>
            </a:endParaRPr>
          </a:p>
        </p:txBody>
      </p:sp>
      <p:cxnSp>
        <p:nvCxnSpPr>
          <p:cNvPr id="68612" name="Прямая со стрелкой 10"/>
          <p:cNvCxnSpPr>
            <a:cxnSpLocks noChangeShapeType="1"/>
          </p:cNvCxnSpPr>
          <p:nvPr/>
        </p:nvCxnSpPr>
        <p:spPr bwMode="auto">
          <a:xfrm>
            <a:off x="2362200" y="2362200"/>
            <a:ext cx="2514600" cy="685800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arrow" w="med" len="med"/>
          </a:ln>
        </p:spPr>
      </p:cxnSp>
      <p:pic>
        <p:nvPicPr>
          <p:cNvPr id="6861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09800"/>
            <a:ext cx="24384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38200"/>
            <a:ext cx="162718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162718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85800" y="2971800"/>
            <a:ext cx="3581400" cy="2465388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</a:t>
            </a:r>
            <a:r>
              <a:rPr lang="ru-RU" sz="1800" dirty="0">
                <a:solidFill>
                  <a:srgbClr val="0033CC"/>
                </a:solidFill>
              </a:rPr>
              <a:t>заполнить ППЭ-11-1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800" b="1" dirty="0">
                <a:solidFill>
                  <a:srgbClr val="0033CC"/>
                </a:solidFill>
              </a:rPr>
              <a:t> </a:t>
            </a:r>
            <a:r>
              <a:rPr lang="ru-RU" sz="1800" dirty="0">
                <a:solidFill>
                  <a:srgbClr val="0033CC"/>
                </a:solidFill>
              </a:rPr>
              <a:t>вложить ППЭ-11-1 в прозрачный карман </a:t>
            </a:r>
            <a:r>
              <a:rPr lang="ru-RU" sz="1800" dirty="0" err="1">
                <a:solidFill>
                  <a:srgbClr val="0033CC"/>
                </a:solidFill>
              </a:rPr>
              <a:t>сейф-пакета</a:t>
            </a:r>
            <a:endParaRPr lang="ru-RU" sz="1800" dirty="0">
              <a:solidFill>
                <a:srgbClr val="0033CC"/>
              </a:solidFill>
            </a:endParaRP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 упаковать неиспользованные электронные носители в сейф-пакет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 проверить комплектацию 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 заклеить сейф-пакет</a:t>
            </a:r>
          </a:p>
        </p:txBody>
      </p:sp>
      <p:pic>
        <p:nvPicPr>
          <p:cNvPr id="686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42900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381000" y="2286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Упаковка ЭМ в Штабе ППЭ</a:t>
            </a:r>
          </a:p>
        </p:txBody>
      </p:sp>
      <p:sp>
        <p:nvSpPr>
          <p:cNvPr id="57347" name="TextBox 9"/>
          <p:cNvSpPr txBox="1">
            <a:spLocks noChangeArrowheads="1"/>
          </p:cNvSpPr>
          <p:nvPr/>
        </p:nvSpPr>
        <p:spPr bwMode="auto">
          <a:xfrm>
            <a:off x="3048000" y="762000"/>
            <a:ext cx="5867400" cy="4373563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800" b="1" dirty="0">
                <a:solidFill>
                  <a:srgbClr val="0033CC"/>
                </a:solidFill>
              </a:rPr>
              <a:t>Сейф-пакет </a:t>
            </a:r>
            <a:r>
              <a:rPr lang="ru-RU" sz="1800" dirty="0">
                <a:solidFill>
                  <a:srgbClr val="0033CC"/>
                </a:solidFill>
              </a:rPr>
              <a:t>(</a:t>
            </a:r>
            <a:r>
              <a:rPr lang="ru-RU" sz="1800" i="1" dirty="0">
                <a:solidFill>
                  <a:srgbClr val="0033CC"/>
                </a:solidFill>
              </a:rPr>
              <a:t>большой</a:t>
            </a:r>
            <a:r>
              <a:rPr lang="ru-RU" sz="1800" dirty="0">
                <a:solidFill>
                  <a:srgbClr val="0033CC"/>
                </a:solidFill>
              </a:rPr>
              <a:t>)</a:t>
            </a:r>
          </a:p>
          <a:p>
            <a:pPr algn="ctr" defTabSz="1028700">
              <a:tabLst>
                <a:tab pos="130175" algn="l"/>
              </a:tabLst>
              <a:defRPr/>
            </a:pPr>
            <a:endParaRPr lang="ru-RU" sz="1800" dirty="0">
              <a:solidFill>
                <a:srgbClr val="0033CC"/>
              </a:solidFill>
            </a:endParaRPr>
          </a:p>
          <a:p>
            <a:pPr marL="342900" indent="-342900" algn="just" defTabSz="1028700">
              <a:buFontTx/>
              <a:buAutoNum type="arabicPeriod"/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Сейф-пакет</a:t>
            </a:r>
            <a:r>
              <a:rPr lang="ru-RU" sz="1800" b="1" dirty="0">
                <a:solidFill>
                  <a:srgbClr val="0033CC"/>
                </a:solidFill>
              </a:rPr>
              <a:t> </a:t>
            </a:r>
            <a:r>
              <a:rPr lang="ru-RU" sz="1800" b="1" u="sng" dirty="0">
                <a:solidFill>
                  <a:srgbClr val="0033CC"/>
                </a:solidFill>
              </a:rPr>
              <a:t>с неиспользованными электронными носителями</a:t>
            </a:r>
            <a:r>
              <a:rPr lang="ru-RU" sz="1800" b="1" dirty="0">
                <a:solidFill>
                  <a:srgbClr val="0033CC"/>
                </a:solidFill>
              </a:rPr>
              <a:t> </a:t>
            </a:r>
            <a:r>
              <a:rPr lang="ru-RU" sz="1800" i="1" dirty="0">
                <a:solidFill>
                  <a:srgbClr val="0033CC"/>
                </a:solidFill>
              </a:rPr>
              <a:t>(1 из штаба)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2.</a:t>
            </a:r>
            <a:r>
              <a:rPr lang="ru-RU" sz="1800" b="1" dirty="0">
                <a:solidFill>
                  <a:srgbClr val="0033CC"/>
                </a:solidFill>
              </a:rPr>
              <a:t> </a:t>
            </a:r>
            <a:r>
              <a:rPr lang="ru-RU" sz="1800" dirty="0">
                <a:solidFill>
                  <a:srgbClr val="0033CC"/>
                </a:solidFill>
              </a:rPr>
              <a:t>Сейф-пакет</a:t>
            </a:r>
            <a:r>
              <a:rPr lang="ru-RU" sz="1800" b="1" dirty="0">
                <a:solidFill>
                  <a:srgbClr val="0033CC"/>
                </a:solidFill>
              </a:rPr>
              <a:t> </a:t>
            </a:r>
            <a:r>
              <a:rPr lang="ru-RU" sz="1800" b="1" u="sng" dirty="0">
                <a:solidFill>
                  <a:srgbClr val="0033CC"/>
                </a:solidFill>
              </a:rPr>
              <a:t>с использованными электронными носителями и ВДП с испорченными комплектами ЭМ </a:t>
            </a:r>
            <a:r>
              <a:rPr lang="ru-RU" sz="1800" i="1" dirty="0">
                <a:solidFill>
                  <a:srgbClr val="0033CC"/>
                </a:solidFill>
              </a:rPr>
              <a:t>(1 из штаба)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3. </a:t>
            </a:r>
            <a:r>
              <a:rPr lang="ru-RU" sz="1800" dirty="0" err="1">
                <a:solidFill>
                  <a:srgbClr val="0033CC"/>
                </a:solidFill>
              </a:rPr>
              <a:t>Сейф-пакеты</a:t>
            </a:r>
            <a:r>
              <a:rPr lang="ru-RU" sz="1800" b="1" dirty="0">
                <a:solidFill>
                  <a:srgbClr val="0033CC"/>
                </a:solidFill>
              </a:rPr>
              <a:t> </a:t>
            </a:r>
            <a:r>
              <a:rPr lang="ru-RU" sz="1800" b="1" u="sng" dirty="0">
                <a:solidFill>
                  <a:srgbClr val="0033CC"/>
                </a:solidFill>
              </a:rPr>
              <a:t>с использованными КИМ </a:t>
            </a:r>
            <a:r>
              <a:rPr lang="ru-RU" sz="1800" dirty="0">
                <a:solidFill>
                  <a:srgbClr val="0033CC"/>
                </a:solidFill>
              </a:rPr>
              <a:t>(</a:t>
            </a:r>
            <a:r>
              <a:rPr lang="ru-RU" sz="1800" i="1" dirty="0">
                <a:solidFill>
                  <a:srgbClr val="0033CC"/>
                </a:solidFill>
              </a:rPr>
              <a:t>по количеству аудиторий)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4.</a:t>
            </a:r>
            <a:r>
              <a:rPr lang="ru-RU" sz="1800" b="1" dirty="0">
                <a:solidFill>
                  <a:srgbClr val="0033CC"/>
                </a:solidFill>
              </a:rPr>
              <a:t> Конверты с использованными черновиками </a:t>
            </a:r>
            <a:r>
              <a:rPr lang="ru-RU" sz="1800" dirty="0">
                <a:solidFill>
                  <a:srgbClr val="0033CC"/>
                </a:solidFill>
              </a:rPr>
              <a:t>(</a:t>
            </a:r>
            <a:r>
              <a:rPr lang="ru-RU" sz="1800" i="1" dirty="0">
                <a:solidFill>
                  <a:srgbClr val="0033CC"/>
                </a:solidFill>
              </a:rPr>
              <a:t>по количеству аудиторий</a:t>
            </a:r>
            <a:r>
              <a:rPr lang="ru-RU" sz="1800" dirty="0">
                <a:solidFill>
                  <a:srgbClr val="0033CC"/>
                </a:solidFill>
              </a:rPr>
              <a:t>)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5. Использованные возвратные доставочные пакеты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6. Неиспользованные возвратные доставочные пакеты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7. Неиспользованные </a:t>
            </a:r>
            <a:r>
              <a:rPr lang="ru-RU" sz="1800" dirty="0" err="1">
                <a:solidFill>
                  <a:srgbClr val="0033CC"/>
                </a:solidFill>
              </a:rPr>
              <a:t>сейф-пакеты</a:t>
            </a:r>
            <a:r>
              <a:rPr lang="ru-RU" sz="1800" dirty="0">
                <a:solidFill>
                  <a:srgbClr val="0033CC"/>
                </a:solidFill>
              </a:rPr>
              <a:t> (</a:t>
            </a:r>
            <a:r>
              <a:rPr lang="ru-RU" sz="1800" i="1" dirty="0">
                <a:solidFill>
                  <a:srgbClr val="0033CC"/>
                </a:solidFill>
              </a:rPr>
              <a:t>стандартные</a:t>
            </a:r>
            <a:r>
              <a:rPr lang="ru-RU" sz="1800" dirty="0">
                <a:solidFill>
                  <a:srgbClr val="0033CC"/>
                </a:solidFill>
              </a:rPr>
              <a:t>)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</a:rPr>
              <a:t>8. Использованные </a:t>
            </a:r>
            <a:r>
              <a:rPr lang="ru-RU" sz="1800" dirty="0" err="1">
                <a:solidFill>
                  <a:srgbClr val="0033CC"/>
                </a:solidFill>
              </a:rPr>
              <a:t>сейф-пакеты</a:t>
            </a:r>
            <a:r>
              <a:rPr lang="ru-RU" sz="1800" dirty="0">
                <a:solidFill>
                  <a:srgbClr val="0033CC"/>
                </a:solidFill>
              </a:rPr>
              <a:t> (</a:t>
            </a:r>
            <a:r>
              <a:rPr lang="ru-RU" sz="1800" i="1" dirty="0">
                <a:solidFill>
                  <a:srgbClr val="0033CC"/>
                </a:solidFill>
              </a:rPr>
              <a:t>большие, стандартные</a:t>
            </a:r>
            <a:r>
              <a:rPr lang="ru-RU" sz="1800" dirty="0">
                <a:solidFill>
                  <a:srgbClr val="0033CC"/>
                </a:solidFill>
              </a:rPr>
              <a:t>)</a:t>
            </a:r>
          </a:p>
        </p:txBody>
      </p:sp>
      <p:pic>
        <p:nvPicPr>
          <p:cNvPr id="7066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24384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4495800"/>
            <a:ext cx="2895600" cy="2249488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</a:t>
            </a:r>
            <a:r>
              <a:rPr lang="ru-RU" sz="1600" dirty="0">
                <a:solidFill>
                  <a:srgbClr val="0033CC"/>
                </a:solidFill>
              </a:rPr>
              <a:t>заполнить ППЭ-11-1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600" b="1" dirty="0">
                <a:solidFill>
                  <a:srgbClr val="0033CC"/>
                </a:solidFill>
              </a:rPr>
              <a:t> </a:t>
            </a:r>
            <a:r>
              <a:rPr lang="ru-RU" sz="1600" dirty="0">
                <a:solidFill>
                  <a:srgbClr val="0033CC"/>
                </a:solidFill>
              </a:rPr>
              <a:t>вложить ППЭ-11-1 в прозрачный карман </a:t>
            </a:r>
            <a:r>
              <a:rPr lang="ru-RU" sz="1600" dirty="0" err="1">
                <a:solidFill>
                  <a:srgbClr val="0033CC"/>
                </a:solidFill>
              </a:rPr>
              <a:t>сейф-пакета</a:t>
            </a:r>
            <a:endParaRPr lang="ru-RU" sz="1600" dirty="0">
              <a:solidFill>
                <a:srgbClr val="0033CC"/>
              </a:solidFill>
            </a:endParaRP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600" dirty="0">
                <a:solidFill>
                  <a:srgbClr val="0033CC"/>
                </a:solidFill>
              </a:rPr>
              <a:t> упаковать перечисленные ЭМ в сейф-пакет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600" dirty="0">
                <a:solidFill>
                  <a:srgbClr val="0033CC"/>
                </a:solidFill>
              </a:rPr>
              <a:t> проверить комплектацию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600" dirty="0">
                <a:solidFill>
                  <a:srgbClr val="0033CC"/>
                </a:solidFill>
              </a:rPr>
              <a:t> заклеить сейф-пакет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228600" y="152400"/>
            <a:ext cx="381000" cy="609600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 eaLnBrk="1" hangingPunct="1">
              <a:tabLst>
                <a:tab pos="130175" algn="l"/>
              </a:tabLst>
              <a:defRPr/>
            </a:pPr>
            <a:r>
              <a:rPr lang="ru-RU" sz="2400" b="1" i="1">
                <a:solidFill>
                  <a:srgbClr val="002060"/>
                </a:solidFill>
              </a:rPr>
              <a:t>2</a:t>
            </a:r>
          </a:p>
        </p:txBody>
      </p:sp>
      <p:pic>
        <p:nvPicPr>
          <p:cNvPr id="706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25146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5400000">
            <a:off x="952500" y="2857500"/>
            <a:ext cx="228600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68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"/>
            <a:ext cx="24384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4478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72200" y="533400"/>
            <a:ext cx="457200" cy="525463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  <a:cs typeface="+mn-cs"/>
              </a:rPr>
              <a:t>1</a:t>
            </a:r>
          </a:p>
        </p:txBody>
      </p:sp>
      <p:pic>
        <p:nvPicPr>
          <p:cNvPr id="7168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709988"/>
            <a:ext cx="236220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6482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05600" y="3886200"/>
            <a:ext cx="457200" cy="533400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  <a:cs typeface="+mn-cs"/>
              </a:rPr>
              <a:t>2</a:t>
            </a:r>
          </a:p>
        </p:txBody>
      </p:sp>
      <p:cxnSp>
        <p:nvCxnSpPr>
          <p:cNvPr id="11" name="Прямая со стрелкой 10"/>
          <p:cNvCxnSpPr>
            <a:cxnSpLocks noChangeShapeType="1"/>
          </p:cNvCxnSpPr>
          <p:nvPr/>
        </p:nvCxnSpPr>
        <p:spPr bwMode="auto">
          <a:xfrm flipH="1">
            <a:off x="1066800" y="2362200"/>
            <a:ext cx="5029200" cy="194310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" name="Прямая со стрелкой 12"/>
          <p:cNvCxnSpPr>
            <a:cxnSpLocks noChangeShapeType="1"/>
          </p:cNvCxnSpPr>
          <p:nvPr/>
        </p:nvCxnSpPr>
        <p:spPr bwMode="auto">
          <a:xfrm flipH="1" flipV="1">
            <a:off x="1066800" y="4419600"/>
            <a:ext cx="5562600" cy="7620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71692" name="Прямоугольник 6"/>
          <p:cNvSpPr>
            <a:spLocks noChangeArrowheads="1"/>
          </p:cNvSpPr>
          <p:nvPr/>
        </p:nvSpPr>
        <p:spPr bwMode="auto">
          <a:xfrm>
            <a:off x="3657600" y="3276600"/>
            <a:ext cx="2438400" cy="1371600"/>
          </a:xfrm>
          <a:prstGeom prst="rect">
            <a:avLst/>
          </a:prstGeom>
          <a:solidFill>
            <a:srgbClr val="66FFFF"/>
          </a:solidFill>
          <a:ln w="28575" algn="ctr">
            <a:solidFill>
              <a:srgbClr val="FF9966"/>
            </a:solidFill>
            <a:miter lim="800000"/>
            <a:headEnd/>
            <a:tailEnd/>
          </a:ln>
        </p:spPr>
        <p:txBody>
          <a:bodyPr lIns="52688" tIns="26344" rIns="52688" bIns="26344" anchor="ctr"/>
          <a:lstStyle/>
          <a:p>
            <a:pPr algn="ctr"/>
            <a:r>
              <a:rPr lang="ru-RU" altLang="ru-RU" sz="1800" b="1" i="1">
                <a:solidFill>
                  <a:srgbClr val="0033CC"/>
                </a:solidFill>
                <a:cs typeface="Times New Roman" pitchFamily="18" charset="0"/>
              </a:rPr>
              <a:t>НЕТ № </a:t>
            </a:r>
          </a:p>
          <a:p>
            <a:pPr algn="ctr"/>
            <a:r>
              <a:rPr lang="ru-RU" altLang="ru-RU" sz="1800" b="1" i="1">
                <a:solidFill>
                  <a:srgbClr val="0033CC"/>
                </a:solidFill>
                <a:cs typeface="Times New Roman" pitchFamily="18" charset="0"/>
              </a:rPr>
              <a:t>на доставочных сейф-пакетах, указываем количество</a:t>
            </a:r>
            <a:endParaRPr lang="ru-RU" altLang="ru-RU" sz="1800" b="1" i="1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ChangeArrowheads="1"/>
          </p:cNvSpPr>
          <p:nvPr/>
        </p:nvSpPr>
        <p:spPr bwMode="auto">
          <a:xfrm>
            <a:off x="539750" y="609600"/>
            <a:ext cx="830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Формы  ППЭ. Хранение в ППЭ-ОО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447800"/>
            <a:ext cx="396240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sz="1800">
                <a:solidFill>
                  <a:srgbClr val="0033CC"/>
                </a:solidFill>
                <a:cs typeface="Times New Roman" pitchFamily="18" charset="0"/>
              </a:rPr>
              <a:t>Акт готовности ППЭ (ППЭ-01)</a:t>
            </a:r>
            <a:endParaRPr lang="ru-RU" sz="1800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2" name="Прямоугольник 6"/>
          <p:cNvSpPr/>
          <p:nvPr/>
        </p:nvSpPr>
        <p:spPr>
          <a:xfrm>
            <a:off x="457200" y="2286000"/>
            <a:ext cx="3962400" cy="9906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sz="1800">
                <a:solidFill>
                  <a:srgbClr val="0033CC"/>
                </a:solidFill>
                <a:cs typeface="Times New Roman" pitchFamily="18" charset="0"/>
              </a:rPr>
              <a:t>Протокол технической готовности аудиторий для печати  ЭМ в аудитории ППЭ (ППЭ-01-01)</a:t>
            </a:r>
            <a:endParaRPr lang="ru-RU" sz="1800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3" name="Прямоугольник 6"/>
          <p:cNvSpPr/>
          <p:nvPr/>
        </p:nvSpPr>
        <p:spPr>
          <a:xfrm>
            <a:off x="457200" y="3657600"/>
            <a:ext cx="3962400" cy="9906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sz="1800">
                <a:solidFill>
                  <a:srgbClr val="0033CC"/>
                </a:solidFill>
                <a:cs typeface="Times New Roman" pitchFamily="18" charset="0"/>
              </a:rPr>
              <a:t>Протокол технической готовности штаба ППЭ для сканирования бланков в ППЭ (ППЭ-01-02)</a:t>
            </a:r>
            <a:endParaRPr lang="ru-RU" sz="1800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4" name="Прямоугольник 6"/>
          <p:cNvSpPr/>
          <p:nvPr/>
        </p:nvSpPr>
        <p:spPr>
          <a:xfrm>
            <a:off x="4648200" y="3810000"/>
            <a:ext cx="3962400" cy="9906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sz="1800" dirty="0">
                <a:solidFill>
                  <a:srgbClr val="0033CC"/>
                </a:solidFill>
                <a:cs typeface="Times New Roman" pitchFamily="18" charset="0"/>
              </a:rPr>
              <a:t>Протокол использования станции печати в аудитории ППЭ (ППЭ-23-01)</a:t>
            </a:r>
            <a:endParaRPr lang="ru-RU" sz="1800" dirty="0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8" name="Прямоугольник 6"/>
          <p:cNvSpPr/>
          <p:nvPr/>
        </p:nvSpPr>
        <p:spPr>
          <a:xfrm>
            <a:off x="4648200" y="1447800"/>
            <a:ext cx="3962400" cy="9906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sz="1800" dirty="0">
                <a:solidFill>
                  <a:srgbClr val="0033CC"/>
                </a:solidFill>
                <a:cs typeface="Times New Roman" pitchFamily="18" charset="0"/>
              </a:rPr>
              <a:t>Протокол проведения процедуры сканирования бланков  ГИА в ППЭ (ППЭ-15)</a:t>
            </a:r>
            <a:endParaRPr lang="ru-RU" sz="1800" dirty="0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9" name="Прямоугольник 6"/>
          <p:cNvSpPr/>
          <p:nvPr/>
        </p:nvSpPr>
        <p:spPr>
          <a:xfrm>
            <a:off x="4648200" y="2667000"/>
            <a:ext cx="3962400" cy="9906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just">
              <a:defRPr/>
            </a:pPr>
            <a:r>
              <a:rPr lang="ru-RU" sz="1800" dirty="0">
                <a:solidFill>
                  <a:srgbClr val="0033CC"/>
                </a:solidFill>
                <a:cs typeface="Times New Roman" pitchFamily="18" charset="0"/>
              </a:rPr>
              <a:t>Протокол использования станции сканирования в ППЭ (ППЭ-15-01)</a:t>
            </a:r>
            <a:endParaRPr lang="ru-RU" sz="1800" dirty="0">
              <a:solidFill>
                <a:srgbClr val="0033CC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990600" y="836613"/>
            <a:ext cx="7543800" cy="525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4400" i="1">
              <a:solidFill>
                <a:srgbClr val="000000"/>
              </a:solidFill>
            </a:endParaRPr>
          </a:p>
        </p:txBody>
      </p:sp>
      <p:sp>
        <p:nvSpPr>
          <p:cNvPr id="73731" name="Прямоугольник 2"/>
          <p:cNvSpPr>
            <a:spLocks noChangeArrowheads="1"/>
          </p:cNvSpPr>
          <p:nvPr/>
        </p:nvSpPr>
        <p:spPr bwMode="auto">
          <a:xfrm>
            <a:off x="1828800" y="2057400"/>
            <a:ext cx="5486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>
              <a:solidFill>
                <a:srgbClr val="000000"/>
              </a:solidFill>
            </a:endParaRPr>
          </a:p>
          <a:p>
            <a:pPr algn="ct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i="1">
                <a:solidFill>
                  <a:srgbClr val="CC66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57200" y="838200"/>
            <a:ext cx="381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Доставка ЭМ в ППЭ</a:t>
            </a:r>
          </a:p>
          <a:p>
            <a:pPr algn="ctr"/>
            <a:endParaRPr lang="ru-RU" altLang="ru-RU" sz="2800" b="1" i="1">
              <a:solidFill>
                <a:schemeClr val="accent2"/>
              </a:solidFill>
            </a:endParaRPr>
          </a:p>
        </p:txBody>
      </p:sp>
      <p:sp>
        <p:nvSpPr>
          <p:cNvPr id="10243" name="TextBox 12"/>
          <p:cNvSpPr txBox="1">
            <a:spLocks noChangeArrowheads="1"/>
          </p:cNvSpPr>
          <p:nvPr/>
        </p:nvSpPr>
        <p:spPr bwMode="auto">
          <a:xfrm>
            <a:off x="533400" y="1524000"/>
            <a:ext cx="3810000" cy="17494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62673"/>
                </a:solidFill>
                <a:cs typeface="Times New Roman" pitchFamily="18" charset="0"/>
              </a:rPr>
              <a:t>Член ГЭК передает ЭМ по </a:t>
            </a: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форме </a:t>
            </a:r>
            <a:r>
              <a:rPr lang="ru-RU" sz="2000" b="1" dirty="0">
                <a:solidFill>
                  <a:srgbClr val="0033CC"/>
                </a:solidFill>
                <a:cs typeface="Times New Roman" pitchFamily="18" charset="0"/>
              </a:rPr>
              <a:t>ППЭ-14-01</a:t>
            </a:r>
            <a:r>
              <a:rPr lang="ru-RU" sz="2000" dirty="0">
                <a:solidFill>
                  <a:srgbClr val="0033CC"/>
                </a:solidFill>
                <a:cs typeface="Times New Roman" pitchFamily="18" charset="0"/>
              </a:rPr>
              <a:t> «Акт приемки-передачи экзаменационных материалов в ППЭ»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0"/>
            <a:ext cx="46482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152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Передача ЭМ в ППЭ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46563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Прямоугольник 8"/>
          <p:cNvSpPr>
            <a:spLocks noChangeArrowheads="1"/>
          </p:cNvSpPr>
          <p:nvPr/>
        </p:nvSpPr>
        <p:spPr bwMode="auto">
          <a:xfrm>
            <a:off x="1447800" y="3962400"/>
            <a:ext cx="2895600" cy="192088"/>
          </a:xfrm>
          <a:prstGeom prst="rect">
            <a:avLst/>
          </a:prstGeom>
          <a:solidFill>
            <a:srgbClr val="66FFFF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altLang="ru-RU" sz="900" b="1">
                <a:solidFill>
                  <a:srgbClr val="002060"/>
                </a:solidFill>
              </a:rPr>
              <a:t>Конверты для упаковки черновиков   3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762000"/>
            <a:ext cx="464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рямоугольник 8"/>
          <p:cNvSpPr>
            <a:spLocks noChangeArrowheads="1"/>
          </p:cNvSpPr>
          <p:nvPr/>
        </p:nvSpPr>
        <p:spPr bwMode="auto">
          <a:xfrm>
            <a:off x="6096000" y="1524000"/>
            <a:ext cx="2362200" cy="360363"/>
          </a:xfrm>
          <a:prstGeom prst="rect">
            <a:avLst/>
          </a:prstGeom>
          <a:solidFill>
            <a:srgbClr val="66FFFF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altLang="ru-RU" sz="1000" b="1">
                <a:solidFill>
                  <a:srgbClr val="002060"/>
                </a:solidFill>
              </a:rPr>
              <a:t>Вписать количество  распечатанных ДБО № 2</a:t>
            </a:r>
          </a:p>
        </p:txBody>
      </p:sp>
      <p:sp>
        <p:nvSpPr>
          <p:cNvPr id="10247" name="Прямоугольник 4"/>
          <p:cNvSpPr>
            <a:spLocks noChangeArrowheads="1"/>
          </p:cNvSpPr>
          <p:nvPr/>
        </p:nvSpPr>
        <p:spPr bwMode="auto">
          <a:xfrm>
            <a:off x="4419600" y="2286000"/>
            <a:ext cx="4495800" cy="1038225"/>
          </a:xfrm>
          <a:prstGeom prst="rect">
            <a:avLst/>
          </a:prstGeom>
          <a:solidFill>
            <a:srgbClr val="66FFFF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altLang="ru-RU" sz="1600" b="1">
                <a:solidFill>
                  <a:srgbClr val="002060"/>
                </a:solidFill>
              </a:rPr>
              <a:t>Член ГЭК  передает руководителю ППЭ ЭМ в Штабе</a:t>
            </a:r>
          </a:p>
          <a:p>
            <a:pPr algn="just"/>
            <a:r>
              <a:rPr lang="ru-RU" altLang="ru-RU" sz="1600" b="1">
                <a:solidFill>
                  <a:srgbClr val="002060"/>
                </a:solidFill>
              </a:rPr>
              <a:t>ППЭ-14-01 «Акт приема-передачи ЭМ в ППЭ»</a:t>
            </a:r>
          </a:p>
          <a:p>
            <a:pPr algn="just"/>
            <a:r>
              <a:rPr lang="ru-RU" altLang="ru-RU" sz="1600" b="1">
                <a:solidFill>
                  <a:srgbClr val="002060"/>
                </a:solidFill>
              </a:rPr>
              <a:t>ППЭ-14-03 «Опись доставочного сейф-пакета» </a:t>
            </a:r>
            <a:endParaRPr lang="ru-RU" altLang="ru-RU" sz="16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038600" y="2514600"/>
          <a:ext cx="4953000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8382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33CC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33CC"/>
                          </a:solidFill>
                        </a:rPr>
                        <a:t>ППЭ-14-01</a:t>
                      </a:r>
                      <a:endParaRPr lang="ru-RU" sz="1600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33CC"/>
                          </a:solidFill>
                        </a:rPr>
                        <a:t>ППЭ-14-03</a:t>
                      </a:r>
                      <a:endParaRPr lang="ru-RU" sz="1600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CFDEF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Электронные носители по 5 ЭМ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1.1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Электронные носители по 15 ЭМ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1.2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Возвратные доставочные пакеты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1.5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Возвратные </a:t>
                      </a:r>
                      <a:r>
                        <a:rPr lang="ru-RU" sz="1600" dirty="0" err="1" smtClean="0"/>
                        <a:t>сейф-пакеты</a:t>
                      </a:r>
                      <a:r>
                        <a:rPr lang="ru-RU" sz="1600" dirty="0" smtClean="0"/>
                        <a:t> (стандартные)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1.6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Возвратные </a:t>
                      </a:r>
                      <a:r>
                        <a:rPr lang="ru-RU" sz="1600" dirty="0" err="1" smtClean="0"/>
                        <a:t>сейф-пакеты</a:t>
                      </a:r>
                      <a:r>
                        <a:rPr lang="ru-RU" sz="1600" dirty="0" smtClean="0"/>
                        <a:t> (большие)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1.7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</a:tr>
            </a:tbl>
          </a:graphicData>
        </a:graphic>
      </p:graphicFrame>
      <p:sp>
        <p:nvSpPr>
          <p:cNvPr id="11296" name="Прямоугольник 8"/>
          <p:cNvSpPr>
            <a:spLocks noChangeArrowheads="1"/>
          </p:cNvSpPr>
          <p:nvPr/>
        </p:nvSpPr>
        <p:spPr bwMode="auto">
          <a:xfrm>
            <a:off x="5334000" y="5334000"/>
            <a:ext cx="2589213" cy="1050925"/>
          </a:xfrm>
          <a:prstGeom prst="rect">
            <a:avLst/>
          </a:prstGeom>
          <a:solidFill>
            <a:srgbClr val="66FFFF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altLang="ru-RU" sz="1600" b="1">
                <a:solidFill>
                  <a:srgbClr val="002060"/>
                </a:solidFill>
              </a:rPr>
              <a:t>Информация о количестве ЭМ в формах: 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</a:rPr>
              <a:t>ППЭ-14-01 и ППЭ-14-03 должна быть одинаковой </a:t>
            </a:r>
          </a:p>
        </p:txBody>
      </p:sp>
      <p:sp>
        <p:nvSpPr>
          <p:cNvPr id="11297" name="Rectangle 4"/>
          <p:cNvSpPr>
            <a:spLocks noChangeArrowheads="1"/>
          </p:cNvSpPr>
          <p:nvPr/>
        </p:nvSpPr>
        <p:spPr bwMode="auto">
          <a:xfrm>
            <a:off x="0" y="228600"/>
            <a:ext cx="327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 i="1">
                <a:solidFill>
                  <a:srgbClr val="002060"/>
                </a:solidFill>
              </a:rPr>
              <a:t>Передача ЭМ в ППЭ</a:t>
            </a:r>
          </a:p>
        </p:txBody>
      </p:sp>
      <p:pic>
        <p:nvPicPr>
          <p:cNvPr id="1129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241425"/>
            <a:ext cx="41148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9" name="Прямоугольник 8"/>
          <p:cNvSpPr>
            <a:spLocks noChangeArrowheads="1"/>
          </p:cNvSpPr>
          <p:nvPr/>
        </p:nvSpPr>
        <p:spPr bwMode="auto">
          <a:xfrm>
            <a:off x="762000" y="4114800"/>
            <a:ext cx="2895600" cy="206375"/>
          </a:xfrm>
          <a:prstGeom prst="rect">
            <a:avLst/>
          </a:prstGeom>
          <a:solidFill>
            <a:srgbClr val="66FFFF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altLang="ru-RU" sz="1000" b="1">
                <a:solidFill>
                  <a:srgbClr val="002060"/>
                </a:solidFill>
              </a:rPr>
              <a:t>Конверты для упаковки черновиков      3</a:t>
            </a:r>
          </a:p>
        </p:txBody>
      </p:sp>
      <p:pic>
        <p:nvPicPr>
          <p:cNvPr id="11300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609600"/>
            <a:ext cx="5067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1" name="Прямоугольник 8"/>
          <p:cNvSpPr>
            <a:spLocks noChangeArrowheads="1"/>
          </p:cNvSpPr>
          <p:nvPr/>
        </p:nvSpPr>
        <p:spPr bwMode="auto">
          <a:xfrm>
            <a:off x="5867400" y="1524000"/>
            <a:ext cx="2362200" cy="206375"/>
          </a:xfrm>
          <a:prstGeom prst="rect">
            <a:avLst/>
          </a:prstGeom>
          <a:solidFill>
            <a:srgbClr val="66FFFF"/>
          </a:solidFill>
          <a:ln w="2857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altLang="ru-RU" sz="1000" b="1">
                <a:solidFill>
                  <a:srgbClr val="002060"/>
                </a:solidFill>
              </a:rPr>
              <a:t>Вписать количество ДБО №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CCFF"/>
        </a:solidFill>
        <a:ln w="25400" cap="flat" cmpd="sng" algn="ctr">
          <a:solidFill>
            <a:srgbClr val="CC66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CCFF"/>
        </a:solidFill>
        <a:ln w="25400" cap="flat" cmpd="sng" algn="ctr">
          <a:solidFill>
            <a:srgbClr val="CC66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15353</TotalTime>
  <Words>2775</Words>
  <Application>Microsoft Office PowerPoint</Application>
  <PresentationFormat>Экран (4:3)</PresentationFormat>
  <Paragraphs>469</Paragraphs>
  <Slides>69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Платон</dc:creator>
  <cp:lastModifiedBy>СмирноваТА</cp:lastModifiedBy>
  <cp:revision>963</cp:revision>
  <cp:lastPrinted>1601-01-01T00:00:00Z</cp:lastPrinted>
  <dcterms:created xsi:type="dcterms:W3CDTF">1601-01-01T00:00:00Z</dcterms:created>
  <dcterms:modified xsi:type="dcterms:W3CDTF">2018-05-24T06:34:39Z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