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5" r:id="rId29"/>
    <p:sldId id="286" r:id="rId30"/>
    <p:sldId id="280" r:id="rId31"/>
    <p:sldId id="287" r:id="rId32"/>
    <p:sldId id="288" r:id="rId33"/>
    <p:sldId id="281"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42;&#1086;&#1079;&#1088;&#1072;&#1089;&#1090;.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60;&#1086;&#1088;&#1084;&#1099;%20&#1086;&#1073;&#1091;&#1095;&#1077;&#1085;&#1080;&#110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60;&#1086;&#1088;&#1084;&#1099;%20&#1086;&#1073;&#1091;&#1095;&#1077;&#1085;&#1080;&#110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60;&#1086;&#1088;&#1084;&#1099;%20&#1086;&#1073;&#1091;&#1095;&#1077;&#1085;&#1080;&#110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60;&#1086;&#1088;&#1084;&#1099;%20&#1086;&#1073;&#1091;&#1095;&#1077;&#1085;&#1080;&#1103;.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60;&#1086;&#1088;&#1084;&#1099;%20&#1086;&#1073;&#1091;&#1095;&#1077;&#1085;&#1080;&#1103;.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7;&#1090;&#1072;&#1078;+&#1086;&#1073;&#1097;&#1080;&#108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7;&#1090;&#1072;&#1078;%20&#1054;&#1042;&#104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7;&#1077;&#1083;&#1086;%20&#1043;&#1086;&#1088;&#1086;&#107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0;&#1083;&#1072;&#1089;&#1090;&#1077;&#1088;&#1099;+&#1089;&#1088;&#1077;&#1076;&#1085;&#1080;&#107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7;&#1077;&#1083;&#1086;%20&#1043;&#1086;&#1088;&#1086;&#107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0;&#1083;&#1072;&#1089;&#1090;&#1077;&#1088;&#1099;+&#1089;&#1088;&#1077;&#1076;&#1085;&#1080;&#107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55;&#1077;&#1076;&#1072;&#1075;&#1086;&#1075;&#1080;%20&#1054;&#1042;&#1047;%20&#1089;&#1090;&#1072;&#1090;&#1080;&#1089;&#1090;&#1080;&#1082;&#107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1044;&#1086;&#1082;&#1091;&#1084;&#1077;&#1085;&#1090;&#1099;%20&#1044;&#1077;&#1088;&#1077;&#1074;&#1103;&#1085;&#1082;&#1080;&#1085;&#1072;\&#1062;&#1054;&#1080;&#1050;&#1050;&#1054;\&#1048;&#1089;&#1089;&#1083;&#1077;&#1076;&#1086;&#1074;&#1072;&#1085;&#1080;&#1103;%20&#1089;%202018%20&#1075;&#1086;&#1076;&#1072;\2020%20&#1086;&#1074;&#1079;%20&#1087;&#1077;&#1076;&#1072;&#1075;&#1086;&#1075;&#1080;\&#1060;&#1086;&#1088;&#1084;&#1099;%20&#1086;&#1073;&#1091;&#1095;&#1077;&#1085;&#1080;&#11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00B0F0"/>
              </a:solidFill>
              <a:ln>
                <a:solidFill>
                  <a:prstClr val="black"/>
                </a:solidFill>
              </a:ln>
            </c:spPr>
          </c:dPt>
          <c:dPt>
            <c:idx val="1"/>
            <c:invertIfNegative val="0"/>
            <c:bubble3D val="0"/>
            <c:spPr>
              <a:solidFill>
                <a:srgbClr val="FF0000"/>
              </a:solidFill>
              <a:ln>
                <a:solidFill>
                  <a:prstClr val="black"/>
                </a:solidFill>
              </a:ln>
            </c:spPr>
          </c:dPt>
          <c:dPt>
            <c:idx val="2"/>
            <c:invertIfNegative val="0"/>
            <c:bubble3D val="0"/>
            <c:spPr>
              <a:solidFill>
                <a:srgbClr val="92D050"/>
              </a:solidFill>
              <a:ln>
                <a:solidFill>
                  <a:prstClr val="black"/>
                </a:solidFill>
              </a:ln>
            </c:spPr>
          </c:dPt>
          <c:dPt>
            <c:idx val="3"/>
            <c:invertIfNegative val="0"/>
            <c:bubble3D val="0"/>
            <c:spPr>
              <a:solidFill>
                <a:srgbClr val="7030A0"/>
              </a:solidFill>
              <a:ln>
                <a:solidFill>
                  <a:prstClr val="black"/>
                </a:solidFill>
              </a:ln>
            </c:spPr>
          </c:dPt>
          <c:dPt>
            <c:idx val="4"/>
            <c:invertIfNegative val="0"/>
            <c:bubble3D val="0"/>
            <c:spPr>
              <a:solidFill>
                <a:schemeClr val="accent6"/>
              </a:solidFill>
              <a:ln>
                <a:solidFill>
                  <a:prstClr val="black"/>
                </a:solidFill>
              </a:ln>
            </c:spPr>
          </c:dPt>
          <c:dLbls>
            <c:showLegendKey val="0"/>
            <c:showVal val="1"/>
            <c:showCatName val="0"/>
            <c:showSerName val="0"/>
            <c:showPercent val="0"/>
            <c:showBubbleSize val="0"/>
            <c:showLeaderLines val="0"/>
          </c:dLbls>
          <c:cat>
            <c:strRef>
              <c:f>сводная!$B$3:$B$7</c:f>
              <c:strCache>
                <c:ptCount val="5"/>
                <c:pt idx="0">
                  <c:v>20-30</c:v>
                </c:pt>
                <c:pt idx="1">
                  <c:v>31-40</c:v>
                </c:pt>
                <c:pt idx="2">
                  <c:v>41-50</c:v>
                </c:pt>
                <c:pt idx="3">
                  <c:v>51-60</c:v>
                </c:pt>
                <c:pt idx="4">
                  <c:v>61-76</c:v>
                </c:pt>
              </c:strCache>
            </c:strRef>
          </c:cat>
          <c:val>
            <c:numRef>
              <c:f>сводная!$D$3:$D$7</c:f>
              <c:numCache>
                <c:formatCode>General</c:formatCode>
                <c:ptCount val="5"/>
                <c:pt idx="0">
                  <c:v>18.5</c:v>
                </c:pt>
                <c:pt idx="1">
                  <c:v>16.5</c:v>
                </c:pt>
                <c:pt idx="2">
                  <c:v>29.7</c:v>
                </c:pt>
                <c:pt idx="3">
                  <c:v>26</c:v>
                </c:pt>
                <c:pt idx="4">
                  <c:v>9.25</c:v>
                </c:pt>
              </c:numCache>
            </c:numRef>
          </c:val>
        </c:ser>
        <c:dLbls>
          <c:showLegendKey val="0"/>
          <c:showVal val="0"/>
          <c:showCatName val="0"/>
          <c:showSerName val="0"/>
          <c:showPercent val="0"/>
          <c:showBubbleSize val="0"/>
        </c:dLbls>
        <c:gapWidth val="100"/>
        <c:axId val="94580736"/>
        <c:axId val="94582272"/>
      </c:barChart>
      <c:catAx>
        <c:axId val="94580736"/>
        <c:scaling>
          <c:orientation val="minMax"/>
        </c:scaling>
        <c:delete val="0"/>
        <c:axPos val="b"/>
        <c:majorTickMark val="out"/>
        <c:minorTickMark val="none"/>
        <c:tickLblPos val="nextTo"/>
        <c:crossAx val="94582272"/>
        <c:crosses val="autoZero"/>
        <c:auto val="1"/>
        <c:lblAlgn val="ctr"/>
        <c:lblOffset val="100"/>
        <c:noMultiLvlLbl val="0"/>
      </c:catAx>
      <c:valAx>
        <c:axId val="94582272"/>
        <c:scaling>
          <c:orientation val="minMax"/>
        </c:scaling>
        <c:delete val="0"/>
        <c:axPos val="l"/>
        <c:majorGridlines/>
        <c:numFmt formatCode="General" sourceLinked="1"/>
        <c:majorTickMark val="out"/>
        <c:minorTickMark val="none"/>
        <c:tickLblPos val="nextTo"/>
        <c:crossAx val="94580736"/>
        <c:crosses val="autoZero"/>
        <c:crossBetween val="between"/>
      </c:valAx>
    </c:plotArea>
    <c:legend>
      <c:legendPos val="b"/>
      <c:layout/>
      <c:overlay val="0"/>
      <c:txPr>
        <a:bodyPr/>
        <a:lstStyle/>
        <a:p>
          <a:pPr rtl="0">
            <a:defRPr/>
          </a:pPr>
          <a:endParaRPr lang="ru-RU"/>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v>Глухие</c:v>
          </c:tx>
          <c:spPr>
            <a:solidFill>
              <a:srgbClr val="00B050"/>
            </a:solidFill>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сводная!$Z$3:$Z$11</c:f>
              <c:numCache>
                <c:formatCode>0.00</c:formatCode>
                <c:ptCount val="9"/>
                <c:pt idx="0">
                  <c:v>6.7245119305856527</c:v>
                </c:pt>
                <c:pt idx="1">
                  <c:v>4.805491990846682</c:v>
                </c:pt>
                <c:pt idx="2">
                  <c:v>4.8165137614678875</c:v>
                </c:pt>
                <c:pt idx="3">
                  <c:v>5.3184504267892265</c:v>
                </c:pt>
                <c:pt idx="4">
                  <c:v>7.3300970873786424</c:v>
                </c:pt>
                <c:pt idx="5">
                  <c:v>6.2656641604010019</c:v>
                </c:pt>
                <c:pt idx="6">
                  <c:v>7.2072072072072055</c:v>
                </c:pt>
                <c:pt idx="7">
                  <c:v>5.3475935828877006</c:v>
                </c:pt>
                <c:pt idx="8">
                  <c:v>8.0701754385964914</c:v>
                </c:pt>
              </c:numCache>
            </c:numRef>
          </c:val>
        </c:ser>
        <c:ser>
          <c:idx val="1"/>
          <c:order val="1"/>
          <c:tx>
            <c:v>Слабослышащие и позднооглохшие</c:v>
          </c:tx>
          <c:spPr>
            <a:solidFill>
              <a:srgbClr val="00B0F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сводная!$AA$3:$AA$11</c:f>
              <c:numCache>
                <c:formatCode>0.00</c:formatCode>
                <c:ptCount val="9"/>
                <c:pt idx="0">
                  <c:v>9.436008676789589</c:v>
                </c:pt>
                <c:pt idx="1">
                  <c:v>3.6613272311212852</c:v>
                </c:pt>
                <c:pt idx="2">
                  <c:v>6.8807339449541534</c:v>
                </c:pt>
                <c:pt idx="3">
                  <c:v>4.9901510177281683</c:v>
                </c:pt>
                <c:pt idx="4">
                  <c:v>6.8932038834951523</c:v>
                </c:pt>
                <c:pt idx="5">
                  <c:v>6.0985797827903134</c:v>
                </c:pt>
                <c:pt idx="6">
                  <c:v>7.2072072072072055</c:v>
                </c:pt>
                <c:pt idx="7">
                  <c:v>4.812834224598892</c:v>
                </c:pt>
                <c:pt idx="8">
                  <c:v>9.1228070175438596</c:v>
                </c:pt>
              </c:numCache>
            </c:numRef>
          </c:val>
        </c:ser>
        <c:dLbls>
          <c:showLegendKey val="0"/>
          <c:showVal val="0"/>
          <c:showCatName val="0"/>
          <c:showSerName val="0"/>
          <c:showPercent val="0"/>
          <c:showBubbleSize val="0"/>
        </c:dLbls>
        <c:gapWidth val="150"/>
        <c:axId val="79352192"/>
        <c:axId val="79353728"/>
      </c:barChart>
      <c:catAx>
        <c:axId val="79352192"/>
        <c:scaling>
          <c:orientation val="minMax"/>
        </c:scaling>
        <c:delete val="0"/>
        <c:axPos val="l"/>
        <c:majorTickMark val="out"/>
        <c:minorTickMark val="none"/>
        <c:tickLblPos val="nextTo"/>
        <c:crossAx val="79353728"/>
        <c:crosses val="autoZero"/>
        <c:auto val="1"/>
        <c:lblAlgn val="ctr"/>
        <c:lblOffset val="100"/>
        <c:noMultiLvlLbl val="0"/>
      </c:catAx>
      <c:valAx>
        <c:axId val="79353728"/>
        <c:scaling>
          <c:orientation val="minMax"/>
        </c:scaling>
        <c:delete val="0"/>
        <c:axPos val="b"/>
        <c:majorGridlines/>
        <c:numFmt formatCode="0.00" sourceLinked="1"/>
        <c:majorTickMark val="out"/>
        <c:minorTickMark val="none"/>
        <c:tickLblPos val="nextTo"/>
        <c:crossAx val="79352192"/>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v>Слепые</c:v>
          </c:tx>
          <c:spPr>
            <a:solidFill>
              <a:srgbClr val="00B05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сводная!$AB$3:$AB$11</c:f>
              <c:numCache>
                <c:formatCode>0.00</c:formatCode>
                <c:ptCount val="9"/>
                <c:pt idx="0">
                  <c:v>5.7483731019523061</c:v>
                </c:pt>
                <c:pt idx="1">
                  <c:v>0.68649885583524028</c:v>
                </c:pt>
                <c:pt idx="2">
                  <c:v>1.1467889908256881</c:v>
                </c:pt>
                <c:pt idx="3">
                  <c:v>1.5758371634931061</c:v>
                </c:pt>
                <c:pt idx="4">
                  <c:v>8.9805825242718527</c:v>
                </c:pt>
                <c:pt idx="5">
                  <c:v>7.6858813700918756</c:v>
                </c:pt>
                <c:pt idx="6">
                  <c:v>10.810810810810812</c:v>
                </c:pt>
                <c:pt idx="7">
                  <c:v>5.3475935828877006</c:v>
                </c:pt>
                <c:pt idx="8">
                  <c:v>3.8596491228070167</c:v>
                </c:pt>
              </c:numCache>
            </c:numRef>
          </c:val>
        </c:ser>
        <c:ser>
          <c:idx val="1"/>
          <c:order val="1"/>
          <c:tx>
            <c:v>Слабовидящие и поздноослепшие</c:v>
          </c:tx>
          <c:spPr>
            <a:solidFill>
              <a:srgbClr val="00B0F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сводная!$AC$3:$AC$11</c:f>
              <c:numCache>
                <c:formatCode>0.00</c:formatCode>
                <c:ptCount val="9"/>
                <c:pt idx="0">
                  <c:v>8.026030368763557</c:v>
                </c:pt>
                <c:pt idx="1">
                  <c:v>4.5766590389016324</c:v>
                </c:pt>
                <c:pt idx="2">
                  <c:v>3.6697247706422229</c:v>
                </c:pt>
                <c:pt idx="3">
                  <c:v>4.0709126723571885</c:v>
                </c:pt>
                <c:pt idx="4">
                  <c:v>8.0582524271844669</c:v>
                </c:pt>
                <c:pt idx="5">
                  <c:v>7.1846282372598145</c:v>
                </c:pt>
                <c:pt idx="6">
                  <c:v>9.6096096096096719</c:v>
                </c:pt>
                <c:pt idx="7">
                  <c:v>6.9518716577540109</c:v>
                </c:pt>
                <c:pt idx="8">
                  <c:v>7.5438596491228074</c:v>
                </c:pt>
              </c:numCache>
            </c:numRef>
          </c:val>
        </c:ser>
        <c:dLbls>
          <c:showLegendKey val="0"/>
          <c:showVal val="0"/>
          <c:showCatName val="0"/>
          <c:showSerName val="0"/>
          <c:showPercent val="0"/>
          <c:showBubbleSize val="0"/>
        </c:dLbls>
        <c:gapWidth val="150"/>
        <c:axId val="84164608"/>
        <c:axId val="84166144"/>
      </c:barChart>
      <c:catAx>
        <c:axId val="84164608"/>
        <c:scaling>
          <c:orientation val="minMax"/>
        </c:scaling>
        <c:delete val="0"/>
        <c:axPos val="l"/>
        <c:majorTickMark val="out"/>
        <c:minorTickMark val="none"/>
        <c:tickLblPos val="nextTo"/>
        <c:crossAx val="84166144"/>
        <c:crosses val="autoZero"/>
        <c:auto val="1"/>
        <c:lblAlgn val="ctr"/>
        <c:lblOffset val="100"/>
        <c:noMultiLvlLbl val="0"/>
      </c:catAx>
      <c:valAx>
        <c:axId val="84166144"/>
        <c:scaling>
          <c:orientation val="minMax"/>
        </c:scaling>
        <c:delete val="0"/>
        <c:axPos val="b"/>
        <c:majorGridlines/>
        <c:numFmt formatCode="0.00" sourceLinked="1"/>
        <c:majorTickMark val="out"/>
        <c:minorTickMark val="none"/>
        <c:tickLblPos val="nextTo"/>
        <c:crossAx val="84164608"/>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сводная!$AD$2</c:f>
              <c:strCache>
                <c:ptCount val="1"/>
                <c:pt idx="0">
                  <c:v>С тяжелыми нарушениями речи</c:v>
                </c:pt>
              </c:strCache>
            </c:strRef>
          </c:tx>
          <c:spPr>
            <a:solidFill>
              <a:srgbClr val="00B05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сводная!$AD$3:$AD$11</c:f>
              <c:numCache>
                <c:formatCode>0.00</c:formatCode>
                <c:ptCount val="9"/>
                <c:pt idx="0">
                  <c:v>9.3275488069414347</c:v>
                </c:pt>
                <c:pt idx="1">
                  <c:v>12.356979405034325</c:v>
                </c:pt>
                <c:pt idx="2">
                  <c:v>11.697247706422019</c:v>
                </c:pt>
                <c:pt idx="3">
                  <c:v>8.470124753775444</c:v>
                </c:pt>
                <c:pt idx="4">
                  <c:v>10.679611650485436</c:v>
                </c:pt>
                <c:pt idx="5">
                  <c:v>6.8504594820384304</c:v>
                </c:pt>
                <c:pt idx="6">
                  <c:v>6.606606606606606</c:v>
                </c:pt>
                <c:pt idx="7">
                  <c:v>9.6256684491978479</c:v>
                </c:pt>
                <c:pt idx="8">
                  <c:v>9.4736842105264092</c:v>
                </c:pt>
              </c:numCache>
            </c:numRef>
          </c:val>
        </c:ser>
        <c:ser>
          <c:idx val="1"/>
          <c:order val="1"/>
          <c:tx>
            <c:strRef>
              <c:f>сводная!$AE$2</c:f>
              <c:strCache>
                <c:ptCount val="1"/>
                <c:pt idx="0">
                  <c:v>С нарушениями опорно-двигательного аппарата</c:v>
                </c:pt>
              </c:strCache>
            </c:strRef>
          </c:tx>
          <c:spPr>
            <a:solidFill>
              <a:srgbClr val="00B0F0"/>
            </a:solidFill>
            <a:ln>
              <a:solidFill>
                <a:schemeClr val="tx1"/>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сводная!$AE$3:$AE$11</c:f>
              <c:numCache>
                <c:formatCode>0.00</c:formatCode>
                <c:ptCount val="9"/>
                <c:pt idx="0">
                  <c:v>11.171366594360087</c:v>
                </c:pt>
                <c:pt idx="1">
                  <c:v>8.4668192219680183</c:v>
                </c:pt>
                <c:pt idx="2">
                  <c:v>13.302752293578052</c:v>
                </c:pt>
                <c:pt idx="3">
                  <c:v>3.9395929087327639</c:v>
                </c:pt>
                <c:pt idx="4">
                  <c:v>5.3398058252427179</c:v>
                </c:pt>
                <c:pt idx="5">
                  <c:v>13.199665831244777</c:v>
                </c:pt>
                <c:pt idx="6">
                  <c:v>9.6096096096096666</c:v>
                </c:pt>
                <c:pt idx="7">
                  <c:v>22.459893048128329</c:v>
                </c:pt>
                <c:pt idx="8">
                  <c:v>12.631578947368418</c:v>
                </c:pt>
              </c:numCache>
            </c:numRef>
          </c:val>
        </c:ser>
        <c:dLbls>
          <c:showLegendKey val="0"/>
          <c:showVal val="0"/>
          <c:showCatName val="0"/>
          <c:showSerName val="0"/>
          <c:showPercent val="0"/>
          <c:showBubbleSize val="0"/>
        </c:dLbls>
        <c:gapWidth val="150"/>
        <c:axId val="84188544"/>
        <c:axId val="84210816"/>
      </c:barChart>
      <c:catAx>
        <c:axId val="84188544"/>
        <c:scaling>
          <c:orientation val="minMax"/>
        </c:scaling>
        <c:delete val="0"/>
        <c:axPos val="l"/>
        <c:majorTickMark val="out"/>
        <c:minorTickMark val="none"/>
        <c:tickLblPos val="nextTo"/>
        <c:crossAx val="84210816"/>
        <c:crosses val="autoZero"/>
        <c:auto val="1"/>
        <c:lblAlgn val="ctr"/>
        <c:lblOffset val="100"/>
        <c:noMultiLvlLbl val="0"/>
      </c:catAx>
      <c:valAx>
        <c:axId val="84210816"/>
        <c:scaling>
          <c:orientation val="minMax"/>
        </c:scaling>
        <c:delete val="0"/>
        <c:axPos val="b"/>
        <c:majorGridlines/>
        <c:numFmt formatCode="0.00" sourceLinked="1"/>
        <c:majorTickMark val="out"/>
        <c:minorTickMark val="none"/>
        <c:tickLblPos val="nextTo"/>
        <c:crossAx val="84188544"/>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сводная!$AF$2</c:f>
              <c:strCache>
                <c:ptCount val="1"/>
                <c:pt idx="0">
                  <c:v>С задержкой психического развития</c:v>
                </c:pt>
              </c:strCache>
            </c:strRef>
          </c:tx>
          <c:spPr>
            <a:solidFill>
              <a:srgbClr val="00B05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сводная!$AF$3:$AF$11</c:f>
              <c:numCache>
                <c:formatCode>0.00</c:formatCode>
                <c:ptCount val="9"/>
                <c:pt idx="0">
                  <c:v>25.813449023861097</c:v>
                </c:pt>
                <c:pt idx="1">
                  <c:v>52.631578947368418</c:v>
                </c:pt>
                <c:pt idx="2">
                  <c:v>45.183486238532105</c:v>
                </c:pt>
                <c:pt idx="3">
                  <c:v>43.335521996060407</c:v>
                </c:pt>
                <c:pt idx="4">
                  <c:v>13.25242718446602</c:v>
                </c:pt>
                <c:pt idx="5">
                  <c:v>11.528822055137843</c:v>
                </c:pt>
                <c:pt idx="6">
                  <c:v>14.114114114114113</c:v>
                </c:pt>
                <c:pt idx="7">
                  <c:v>18.716577540106929</c:v>
                </c:pt>
                <c:pt idx="8">
                  <c:v>20.175438596491226</c:v>
                </c:pt>
              </c:numCache>
            </c:numRef>
          </c:val>
        </c:ser>
        <c:ser>
          <c:idx val="1"/>
          <c:order val="1"/>
          <c:tx>
            <c:strRef>
              <c:f>сводная!$AG$2</c:f>
              <c:strCache>
                <c:ptCount val="1"/>
                <c:pt idx="0">
                  <c:v>С умственной отсталостью</c:v>
                </c:pt>
              </c:strCache>
            </c:strRef>
          </c:tx>
          <c:spPr>
            <a:solidFill>
              <a:srgbClr val="00B0F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сводная!$AG$3:$AG$11</c:f>
              <c:numCache>
                <c:formatCode>0.00</c:formatCode>
                <c:ptCount val="9"/>
                <c:pt idx="0">
                  <c:v>9.9783080260303283</c:v>
                </c:pt>
                <c:pt idx="1">
                  <c:v>8.4668192219680183</c:v>
                </c:pt>
                <c:pt idx="2">
                  <c:v>8.0275229357798175</c:v>
                </c:pt>
                <c:pt idx="3">
                  <c:v>19.894944189100531</c:v>
                </c:pt>
                <c:pt idx="4">
                  <c:v>18.203883495145632</c:v>
                </c:pt>
                <c:pt idx="5">
                  <c:v>14.369256474519682</c:v>
                </c:pt>
                <c:pt idx="6">
                  <c:v>9.0090090090090591</c:v>
                </c:pt>
                <c:pt idx="7">
                  <c:v>10.160427807486686</c:v>
                </c:pt>
                <c:pt idx="8">
                  <c:v>13.157894736842104</c:v>
                </c:pt>
              </c:numCache>
            </c:numRef>
          </c:val>
        </c:ser>
        <c:dLbls>
          <c:showLegendKey val="0"/>
          <c:showVal val="0"/>
          <c:showCatName val="0"/>
          <c:showSerName val="0"/>
          <c:showPercent val="0"/>
          <c:showBubbleSize val="0"/>
        </c:dLbls>
        <c:gapWidth val="150"/>
        <c:axId val="84290560"/>
        <c:axId val="84296448"/>
      </c:barChart>
      <c:catAx>
        <c:axId val="84290560"/>
        <c:scaling>
          <c:orientation val="minMax"/>
        </c:scaling>
        <c:delete val="0"/>
        <c:axPos val="l"/>
        <c:majorTickMark val="out"/>
        <c:minorTickMark val="none"/>
        <c:tickLblPos val="nextTo"/>
        <c:crossAx val="84296448"/>
        <c:crosses val="autoZero"/>
        <c:auto val="1"/>
        <c:lblAlgn val="ctr"/>
        <c:lblOffset val="100"/>
        <c:noMultiLvlLbl val="0"/>
      </c:catAx>
      <c:valAx>
        <c:axId val="84296448"/>
        <c:scaling>
          <c:orientation val="minMax"/>
        </c:scaling>
        <c:delete val="0"/>
        <c:axPos val="b"/>
        <c:majorGridlines/>
        <c:numFmt formatCode="0.00" sourceLinked="1"/>
        <c:majorTickMark val="out"/>
        <c:minorTickMark val="none"/>
        <c:tickLblPos val="nextTo"/>
        <c:crossAx val="84290560"/>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сводная!$AH$2</c:f>
              <c:strCache>
                <c:ptCount val="1"/>
                <c:pt idx="0">
                  <c:v>С расстройствами аутистического спектра</c:v>
                </c:pt>
              </c:strCache>
            </c:strRef>
          </c:tx>
          <c:spPr>
            <a:solidFill>
              <a:srgbClr val="00B05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сводная!$AH$3:$AH$11</c:f>
              <c:numCache>
                <c:formatCode>0.00</c:formatCode>
                <c:ptCount val="9"/>
                <c:pt idx="0">
                  <c:v>9.6529284164859028</c:v>
                </c:pt>
                <c:pt idx="1">
                  <c:v>2.9748283752860387</c:v>
                </c:pt>
                <c:pt idx="2">
                  <c:v>4.3577981651376154</c:v>
                </c:pt>
                <c:pt idx="3">
                  <c:v>5.6467498358502954</c:v>
                </c:pt>
                <c:pt idx="4">
                  <c:v>9.9514563106796778</c:v>
                </c:pt>
                <c:pt idx="5">
                  <c:v>11.361737677527213</c:v>
                </c:pt>
                <c:pt idx="6">
                  <c:v>9.9099099099099721</c:v>
                </c:pt>
                <c:pt idx="7">
                  <c:v>8.0213903743315189</c:v>
                </c:pt>
                <c:pt idx="8">
                  <c:v>9.8245614035087687</c:v>
                </c:pt>
              </c:numCache>
            </c:numRef>
          </c:val>
        </c:ser>
        <c:ser>
          <c:idx val="1"/>
          <c:order val="1"/>
          <c:tx>
            <c:strRef>
              <c:f>сводная!$AI$2</c:f>
              <c:strCache>
                <c:ptCount val="1"/>
                <c:pt idx="0">
                  <c:v>С тяжелыми множественными нарушениями развития</c:v>
                </c:pt>
              </c:strCache>
            </c:strRef>
          </c:tx>
          <c:spPr>
            <a:solidFill>
              <a:srgbClr val="00B0F0"/>
            </a:solidFill>
            <a:ln>
              <a:solidFill>
                <a:prstClr val="black"/>
              </a:solidFill>
            </a:ln>
          </c:spPr>
          <c:invertIfNegative val="0"/>
          <c:cat>
            <c:strRef>
              <c:f>сводная!$B$3:$B$11</c:f>
              <c:strCache>
                <c:ptCount val="9"/>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strCache>
            </c:strRef>
          </c:cat>
          <c:val>
            <c:numRef>
              <c:f>сводная!$AI$3:$AI$11</c:f>
              <c:numCache>
                <c:formatCode>0.00</c:formatCode>
                <c:ptCount val="9"/>
                <c:pt idx="0">
                  <c:v>4.1214750542299345</c:v>
                </c:pt>
                <c:pt idx="1">
                  <c:v>1.3729977116704806</c:v>
                </c:pt>
                <c:pt idx="2">
                  <c:v>0.91743119266055062</c:v>
                </c:pt>
                <c:pt idx="3">
                  <c:v>2.7577150361129412</c:v>
                </c:pt>
                <c:pt idx="4">
                  <c:v>11.310679611650485</c:v>
                </c:pt>
                <c:pt idx="5">
                  <c:v>15.455304928989198</c:v>
                </c:pt>
                <c:pt idx="6">
                  <c:v>15.915915915915924</c:v>
                </c:pt>
                <c:pt idx="7">
                  <c:v>8.5561497326203266</c:v>
                </c:pt>
                <c:pt idx="8">
                  <c:v>6.1403508771929562</c:v>
                </c:pt>
              </c:numCache>
            </c:numRef>
          </c:val>
        </c:ser>
        <c:dLbls>
          <c:showLegendKey val="0"/>
          <c:showVal val="0"/>
          <c:showCatName val="0"/>
          <c:showSerName val="0"/>
          <c:showPercent val="0"/>
          <c:showBubbleSize val="0"/>
        </c:dLbls>
        <c:gapWidth val="150"/>
        <c:axId val="84335232"/>
        <c:axId val="84337024"/>
      </c:barChart>
      <c:catAx>
        <c:axId val="84335232"/>
        <c:scaling>
          <c:orientation val="minMax"/>
        </c:scaling>
        <c:delete val="0"/>
        <c:axPos val="l"/>
        <c:majorTickMark val="out"/>
        <c:minorTickMark val="none"/>
        <c:tickLblPos val="nextTo"/>
        <c:crossAx val="84337024"/>
        <c:crosses val="autoZero"/>
        <c:auto val="1"/>
        <c:lblAlgn val="ctr"/>
        <c:lblOffset val="100"/>
        <c:noMultiLvlLbl val="0"/>
      </c:catAx>
      <c:valAx>
        <c:axId val="84337024"/>
        <c:scaling>
          <c:orientation val="minMax"/>
        </c:scaling>
        <c:delete val="0"/>
        <c:axPos val="b"/>
        <c:majorGridlines/>
        <c:numFmt formatCode="0.00" sourceLinked="1"/>
        <c:majorTickMark val="out"/>
        <c:minorTickMark val="none"/>
        <c:tickLblPos val="nextTo"/>
        <c:crossAx val="84335232"/>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I!$I$24</c:f>
              <c:strCache>
                <c:ptCount val="1"/>
                <c:pt idx="0">
                  <c:v>однозначно неудовлетворены</c:v>
                </c:pt>
              </c:strCache>
            </c:strRef>
          </c:tx>
          <c:spPr>
            <a:solidFill>
              <a:schemeClr val="bg1">
                <a:lumMod val="50000"/>
              </a:schemeClr>
            </a:solidFill>
            <a:ln>
              <a:solidFill>
                <a:schemeClr val="tx1"/>
              </a:solidFill>
            </a:ln>
          </c:spPr>
          <c:invertIfNegative val="0"/>
          <c:cat>
            <c:strRef>
              <c:f>I!$C$25:$C$33</c:f>
              <c:strCache>
                <c:ptCount val="9"/>
                <c:pt idx="0">
                  <c:v>Уровень оплаты труда</c:v>
                </c:pt>
                <c:pt idx="1">
                  <c:v>Уровень квалификации помогающих специалистов</c:v>
                </c:pt>
                <c:pt idx="2">
                  <c:v>Общая рабочая нагрузка на педагога</c:v>
                </c:pt>
                <c:pt idx="3">
                  <c:v>Общая рабочая нагрузка на учащегося с ОВЗ</c:v>
                </c:pt>
                <c:pt idx="4">
                  <c:v>Общее количество детей в классе</c:v>
                </c:pt>
                <c:pt idx="5">
                  <c:v>Количество детей в классе с трудностями обучения</c:v>
                </c:pt>
                <c:pt idx="6">
                  <c:v>Количество часто болеющих детей в классе </c:v>
                </c:pt>
                <c:pt idx="7">
                  <c:v>Степень доступности внешней среды для детей с ОВЗ (лифты, пандусы, организация учебного места)</c:v>
                </c:pt>
                <c:pt idx="8">
                  <c:v>Пространство (размер класса, достаточность помещений)</c:v>
                </c:pt>
              </c:strCache>
            </c:strRef>
          </c:cat>
          <c:val>
            <c:numRef>
              <c:f>I!$I$25:$I$33</c:f>
              <c:numCache>
                <c:formatCode>0.00</c:formatCode>
                <c:ptCount val="9"/>
                <c:pt idx="0">
                  <c:v>38.529784537389098</c:v>
                </c:pt>
                <c:pt idx="1">
                  <c:v>8.9987325728770706</c:v>
                </c:pt>
                <c:pt idx="2">
                  <c:v>39.290240811153353</c:v>
                </c:pt>
                <c:pt idx="3">
                  <c:v>18.187579214195182</c:v>
                </c:pt>
                <c:pt idx="4">
                  <c:v>21.356147021546263</c:v>
                </c:pt>
                <c:pt idx="5">
                  <c:v>22.116603295310533</c:v>
                </c:pt>
                <c:pt idx="6">
                  <c:v>6.5906210392902409</c:v>
                </c:pt>
                <c:pt idx="7">
                  <c:v>31.622306717363713</c:v>
                </c:pt>
                <c:pt idx="8">
                  <c:v>9.5057034220532337</c:v>
                </c:pt>
              </c:numCache>
            </c:numRef>
          </c:val>
        </c:ser>
        <c:ser>
          <c:idx val="1"/>
          <c:order val="1"/>
          <c:tx>
            <c:strRef>
              <c:f>I!$J$24</c:f>
              <c:strCache>
                <c:ptCount val="1"/>
                <c:pt idx="0">
                  <c:v>однозначно удовлетворены</c:v>
                </c:pt>
              </c:strCache>
            </c:strRef>
          </c:tx>
          <c:spPr>
            <a:solidFill>
              <a:srgbClr val="00B0F0"/>
            </a:solidFill>
            <a:ln>
              <a:solidFill>
                <a:prstClr val="black"/>
              </a:solidFill>
            </a:ln>
          </c:spPr>
          <c:invertIfNegative val="0"/>
          <c:cat>
            <c:strRef>
              <c:f>I!$C$25:$C$33</c:f>
              <c:strCache>
                <c:ptCount val="9"/>
                <c:pt idx="0">
                  <c:v>Уровень оплаты труда</c:v>
                </c:pt>
                <c:pt idx="1">
                  <c:v>Уровень квалификации помогающих специалистов</c:v>
                </c:pt>
                <c:pt idx="2">
                  <c:v>Общая рабочая нагрузка на педагога</c:v>
                </c:pt>
                <c:pt idx="3">
                  <c:v>Общая рабочая нагрузка на учащегося с ОВЗ</c:v>
                </c:pt>
                <c:pt idx="4">
                  <c:v>Общее количество детей в классе</c:v>
                </c:pt>
                <c:pt idx="5">
                  <c:v>Количество детей в классе с трудностями обучения</c:v>
                </c:pt>
                <c:pt idx="6">
                  <c:v>Количество часто болеющих детей в классе </c:v>
                </c:pt>
                <c:pt idx="7">
                  <c:v>Степень доступности внешней среды для детей с ОВЗ (лифты, пандусы, организация учебного места)</c:v>
                </c:pt>
                <c:pt idx="8">
                  <c:v>Пространство (размер класса, достаточность помещений)</c:v>
                </c:pt>
              </c:strCache>
            </c:strRef>
          </c:cat>
          <c:val>
            <c:numRef>
              <c:f>I!$J$25:$J$33</c:f>
              <c:numCache>
                <c:formatCode>0.00</c:formatCode>
                <c:ptCount val="9"/>
                <c:pt idx="0">
                  <c:v>30.228136882129185</c:v>
                </c:pt>
                <c:pt idx="1">
                  <c:v>55.893536121673002</c:v>
                </c:pt>
                <c:pt idx="2">
                  <c:v>2.4081115335868186</c:v>
                </c:pt>
                <c:pt idx="3">
                  <c:v>4.4993662864385371</c:v>
                </c:pt>
                <c:pt idx="4">
                  <c:v>17.110266159695854</c:v>
                </c:pt>
                <c:pt idx="5">
                  <c:v>32.953105196451212</c:v>
                </c:pt>
                <c:pt idx="6">
                  <c:v>67.807351077313072</c:v>
                </c:pt>
                <c:pt idx="7">
                  <c:v>26.615969581749049</c:v>
                </c:pt>
                <c:pt idx="8">
                  <c:v>53.041825095056979</c:v>
                </c:pt>
              </c:numCache>
            </c:numRef>
          </c:val>
        </c:ser>
        <c:dLbls>
          <c:showLegendKey val="0"/>
          <c:showVal val="0"/>
          <c:showCatName val="0"/>
          <c:showSerName val="0"/>
          <c:showPercent val="0"/>
          <c:showBubbleSize val="0"/>
        </c:dLbls>
        <c:gapWidth val="150"/>
        <c:axId val="84433152"/>
        <c:axId val="84447232"/>
      </c:barChart>
      <c:catAx>
        <c:axId val="84433152"/>
        <c:scaling>
          <c:orientation val="minMax"/>
        </c:scaling>
        <c:delete val="0"/>
        <c:axPos val="l"/>
        <c:majorTickMark val="out"/>
        <c:minorTickMark val="none"/>
        <c:tickLblPos val="nextTo"/>
        <c:crossAx val="84447232"/>
        <c:crosses val="autoZero"/>
        <c:auto val="1"/>
        <c:lblAlgn val="ctr"/>
        <c:lblOffset val="100"/>
        <c:noMultiLvlLbl val="0"/>
      </c:catAx>
      <c:valAx>
        <c:axId val="84447232"/>
        <c:scaling>
          <c:orientation val="minMax"/>
        </c:scaling>
        <c:delete val="0"/>
        <c:axPos val="b"/>
        <c:majorGridlines/>
        <c:numFmt formatCode="0.00" sourceLinked="1"/>
        <c:majorTickMark val="out"/>
        <c:minorTickMark val="none"/>
        <c:tickLblPos val="nextTo"/>
        <c:crossAx val="84433152"/>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II!$I$24</c:f>
              <c:strCache>
                <c:ptCount val="1"/>
                <c:pt idx="0">
                  <c:v>однозначно неудовлетворены</c:v>
                </c:pt>
              </c:strCache>
            </c:strRef>
          </c:tx>
          <c:spPr>
            <a:solidFill>
              <a:schemeClr val="bg1">
                <a:lumMod val="50000"/>
              </a:schemeClr>
            </a:solidFill>
            <a:ln>
              <a:solidFill>
                <a:prstClr val="black"/>
              </a:solidFill>
            </a:ln>
          </c:spPr>
          <c:invertIfNegative val="0"/>
          <c:cat>
            <c:strRef>
              <c:f>II!$C$25:$C$31</c:f>
              <c:strCache>
                <c:ptCount val="7"/>
                <c:pt idx="0">
                  <c:v>Уровень собственного образования</c:v>
                </c:pt>
                <c:pt idx="1">
                  <c:v>Собственные знания программного материала</c:v>
                </c:pt>
                <c:pt idx="2">
                  <c:v>Собственная способность разнообразить методы и приемы работы</c:v>
                </c:pt>
                <c:pt idx="3">
                  <c:v>Собственные знания особенностей детей с ОВЗ, которые есть в Вашем классе</c:v>
                </c:pt>
                <c:pt idx="4">
                  <c:v>Собственные знания закономерностей развития детей с ОВЗ</c:v>
                </c:pt>
                <c:pt idx="5">
                  <c:v>Собственное владение методиками работы с детьми с ОВЗ</c:v>
                </c:pt>
                <c:pt idx="6">
                  <c:v>Собственный опыт работы</c:v>
                </c:pt>
              </c:strCache>
            </c:strRef>
          </c:cat>
          <c:val>
            <c:numRef>
              <c:f>II!$I$25:$I$31</c:f>
              <c:numCache>
                <c:formatCode>0.00</c:formatCode>
                <c:ptCount val="7"/>
                <c:pt idx="0">
                  <c:v>5.8935361216730042</c:v>
                </c:pt>
                <c:pt idx="1">
                  <c:v>2.7883396704689529</c:v>
                </c:pt>
                <c:pt idx="2">
                  <c:v>2.9784537389100132</c:v>
                </c:pt>
                <c:pt idx="3">
                  <c:v>4.752851711026616</c:v>
                </c:pt>
                <c:pt idx="4">
                  <c:v>5.3231939163498065</c:v>
                </c:pt>
                <c:pt idx="5">
                  <c:v>6.7173637515842834</c:v>
                </c:pt>
                <c:pt idx="6">
                  <c:v>3.4220532319391599</c:v>
                </c:pt>
              </c:numCache>
            </c:numRef>
          </c:val>
        </c:ser>
        <c:ser>
          <c:idx val="1"/>
          <c:order val="1"/>
          <c:tx>
            <c:strRef>
              <c:f>II!$J$24</c:f>
              <c:strCache>
                <c:ptCount val="1"/>
                <c:pt idx="0">
                  <c:v>однозначно удовлетворены</c:v>
                </c:pt>
              </c:strCache>
            </c:strRef>
          </c:tx>
          <c:spPr>
            <a:solidFill>
              <a:srgbClr val="00B0F0"/>
            </a:solidFill>
            <a:ln>
              <a:solidFill>
                <a:prstClr val="black"/>
              </a:solidFill>
            </a:ln>
          </c:spPr>
          <c:invertIfNegative val="0"/>
          <c:cat>
            <c:strRef>
              <c:f>II!$C$25:$C$31</c:f>
              <c:strCache>
                <c:ptCount val="7"/>
                <c:pt idx="0">
                  <c:v>Уровень собственного образования</c:v>
                </c:pt>
                <c:pt idx="1">
                  <c:v>Собственные знания программного материала</c:v>
                </c:pt>
                <c:pt idx="2">
                  <c:v>Собственная способность разнообразить методы и приемы работы</c:v>
                </c:pt>
                <c:pt idx="3">
                  <c:v>Собственные знания особенностей детей с ОВЗ, которые есть в Вашем классе</c:v>
                </c:pt>
                <c:pt idx="4">
                  <c:v>Собственные знания закономерностей развития детей с ОВЗ</c:v>
                </c:pt>
                <c:pt idx="5">
                  <c:v>Собственное владение методиками работы с детьми с ОВЗ</c:v>
                </c:pt>
                <c:pt idx="6">
                  <c:v>Собственный опыт работы</c:v>
                </c:pt>
              </c:strCache>
            </c:strRef>
          </c:cat>
          <c:val>
            <c:numRef>
              <c:f>II!$J$25:$J$31</c:f>
              <c:numCache>
                <c:formatCode>0.00</c:formatCode>
                <c:ptCount val="7"/>
                <c:pt idx="0">
                  <c:v>80.798479087452449</c:v>
                </c:pt>
                <c:pt idx="1">
                  <c:v>57.477820025348421</c:v>
                </c:pt>
                <c:pt idx="2">
                  <c:v>58.935361216730037</c:v>
                </c:pt>
                <c:pt idx="3">
                  <c:v>53.992395437262346</c:v>
                </c:pt>
                <c:pt idx="4">
                  <c:v>43.219264892268619</c:v>
                </c:pt>
                <c:pt idx="5">
                  <c:v>42.965779467680541</c:v>
                </c:pt>
                <c:pt idx="6">
                  <c:v>64.765525982256023</c:v>
                </c:pt>
              </c:numCache>
            </c:numRef>
          </c:val>
        </c:ser>
        <c:dLbls>
          <c:showLegendKey val="0"/>
          <c:showVal val="0"/>
          <c:showCatName val="0"/>
          <c:showSerName val="0"/>
          <c:showPercent val="0"/>
          <c:showBubbleSize val="0"/>
        </c:dLbls>
        <c:gapWidth val="150"/>
        <c:axId val="84457728"/>
        <c:axId val="84484096"/>
      </c:barChart>
      <c:catAx>
        <c:axId val="84457728"/>
        <c:scaling>
          <c:orientation val="minMax"/>
        </c:scaling>
        <c:delete val="0"/>
        <c:axPos val="l"/>
        <c:majorTickMark val="out"/>
        <c:minorTickMark val="none"/>
        <c:tickLblPos val="nextTo"/>
        <c:crossAx val="84484096"/>
        <c:crosses val="autoZero"/>
        <c:auto val="1"/>
        <c:lblAlgn val="ctr"/>
        <c:lblOffset val="100"/>
        <c:noMultiLvlLbl val="0"/>
      </c:catAx>
      <c:valAx>
        <c:axId val="84484096"/>
        <c:scaling>
          <c:orientation val="minMax"/>
        </c:scaling>
        <c:delete val="0"/>
        <c:axPos val="b"/>
        <c:majorGridlines/>
        <c:numFmt formatCode="0.00" sourceLinked="1"/>
        <c:majorTickMark val="out"/>
        <c:minorTickMark val="none"/>
        <c:tickLblPos val="nextTo"/>
        <c:crossAx val="84457728"/>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III!$G$20</c:f>
              <c:strCache>
                <c:ptCount val="1"/>
                <c:pt idx="0">
                  <c:v>однозначно неудовлетворены</c:v>
                </c:pt>
              </c:strCache>
            </c:strRef>
          </c:tx>
          <c:spPr>
            <a:solidFill>
              <a:prstClr val="white">
                <a:lumMod val="50000"/>
              </a:prstClr>
            </a:solidFill>
            <a:ln>
              <a:solidFill>
                <a:prstClr val="black"/>
              </a:solidFill>
            </a:ln>
          </c:spPr>
          <c:invertIfNegative val="0"/>
          <c:cat>
            <c:strRef>
              <c:f>III!$A$21:$A$27</c:f>
              <c:strCache>
                <c:ptCount val="7"/>
                <c:pt idx="0">
                  <c:v>Уровень поддержки от администрации</c:v>
                </c:pt>
                <c:pt idx="1">
                  <c:v>Уровень помощи от коллег</c:v>
                </c:pt>
                <c:pt idx="2">
                  <c:v>Уровень помощи от психолога школы</c:v>
                </c:pt>
                <c:pt idx="3">
                  <c:v>Уровень помощи от дефектолога</c:v>
                </c:pt>
                <c:pt idx="4">
                  <c:v>Уровень помощи от логопеда</c:v>
                </c:pt>
                <c:pt idx="5">
                  <c:v>Возможность получения адресной помощи по поводу конкретного ученика</c:v>
                </c:pt>
                <c:pt idx="6">
                  <c:v>Хороший психологический климат в педагогическом коллективе</c:v>
                </c:pt>
              </c:strCache>
            </c:strRef>
          </c:cat>
          <c:val>
            <c:numRef>
              <c:f>III!$G$21:$G$27</c:f>
              <c:numCache>
                <c:formatCode>0.00</c:formatCode>
                <c:ptCount val="7"/>
                <c:pt idx="0">
                  <c:v>10.583016476552597</c:v>
                </c:pt>
                <c:pt idx="1">
                  <c:v>8.2382762991127869</c:v>
                </c:pt>
                <c:pt idx="2">
                  <c:v>22.940430925221765</c:v>
                </c:pt>
                <c:pt idx="3">
                  <c:v>18.06083650190109</c:v>
                </c:pt>
                <c:pt idx="4">
                  <c:v>17.553865652724991</c:v>
                </c:pt>
                <c:pt idx="5">
                  <c:v>12.103929024081115</c:v>
                </c:pt>
                <c:pt idx="6">
                  <c:v>3.2319391634980987</c:v>
                </c:pt>
              </c:numCache>
            </c:numRef>
          </c:val>
        </c:ser>
        <c:ser>
          <c:idx val="1"/>
          <c:order val="1"/>
          <c:tx>
            <c:strRef>
              <c:f>III!$H$20</c:f>
              <c:strCache>
                <c:ptCount val="1"/>
                <c:pt idx="0">
                  <c:v>однозначно удовлетворены</c:v>
                </c:pt>
              </c:strCache>
            </c:strRef>
          </c:tx>
          <c:spPr>
            <a:solidFill>
              <a:srgbClr val="00B0F0"/>
            </a:solidFill>
            <a:ln>
              <a:solidFill>
                <a:prstClr val="black"/>
              </a:solidFill>
            </a:ln>
          </c:spPr>
          <c:invertIfNegative val="0"/>
          <c:cat>
            <c:strRef>
              <c:f>III!$A$21:$A$27</c:f>
              <c:strCache>
                <c:ptCount val="7"/>
                <c:pt idx="0">
                  <c:v>Уровень поддержки от администрации</c:v>
                </c:pt>
                <c:pt idx="1">
                  <c:v>Уровень помощи от коллег</c:v>
                </c:pt>
                <c:pt idx="2">
                  <c:v>Уровень помощи от психолога школы</c:v>
                </c:pt>
                <c:pt idx="3">
                  <c:v>Уровень помощи от дефектолога</c:v>
                </c:pt>
                <c:pt idx="4">
                  <c:v>Уровень помощи от логопеда</c:v>
                </c:pt>
                <c:pt idx="5">
                  <c:v>Возможность получения адресной помощи по поводу конкретного ученика</c:v>
                </c:pt>
                <c:pt idx="6">
                  <c:v>Хороший психологический климат в педагогическом коллективе</c:v>
                </c:pt>
              </c:strCache>
            </c:strRef>
          </c:cat>
          <c:val>
            <c:numRef>
              <c:f>III!$H$21:$H$27</c:f>
              <c:numCache>
                <c:formatCode>0.00</c:formatCode>
                <c:ptCount val="7"/>
                <c:pt idx="0">
                  <c:v>68.567807351077306</c:v>
                </c:pt>
                <c:pt idx="1">
                  <c:v>75.221799746514549</c:v>
                </c:pt>
                <c:pt idx="2">
                  <c:v>50.063371356147016</c:v>
                </c:pt>
                <c:pt idx="3">
                  <c:v>31.812420785804814</c:v>
                </c:pt>
                <c:pt idx="4">
                  <c:v>45.310519645120408</c:v>
                </c:pt>
                <c:pt idx="5">
                  <c:v>41.254752851711025</c:v>
                </c:pt>
                <c:pt idx="6">
                  <c:v>70.975918884663955</c:v>
                </c:pt>
              </c:numCache>
            </c:numRef>
          </c:val>
        </c:ser>
        <c:dLbls>
          <c:showLegendKey val="0"/>
          <c:showVal val="0"/>
          <c:showCatName val="0"/>
          <c:showSerName val="0"/>
          <c:showPercent val="0"/>
          <c:showBubbleSize val="0"/>
        </c:dLbls>
        <c:gapWidth val="150"/>
        <c:axId val="84498688"/>
        <c:axId val="84516864"/>
      </c:barChart>
      <c:catAx>
        <c:axId val="84498688"/>
        <c:scaling>
          <c:orientation val="minMax"/>
        </c:scaling>
        <c:delete val="0"/>
        <c:axPos val="l"/>
        <c:majorTickMark val="out"/>
        <c:minorTickMark val="none"/>
        <c:tickLblPos val="nextTo"/>
        <c:crossAx val="84516864"/>
        <c:crosses val="autoZero"/>
        <c:auto val="1"/>
        <c:lblAlgn val="ctr"/>
        <c:lblOffset val="100"/>
        <c:noMultiLvlLbl val="0"/>
      </c:catAx>
      <c:valAx>
        <c:axId val="84516864"/>
        <c:scaling>
          <c:orientation val="minMax"/>
        </c:scaling>
        <c:delete val="0"/>
        <c:axPos val="b"/>
        <c:majorGridlines/>
        <c:numFmt formatCode="0.00" sourceLinked="1"/>
        <c:majorTickMark val="out"/>
        <c:minorTickMark val="none"/>
        <c:tickLblPos val="nextTo"/>
        <c:crossAx val="84498688"/>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IV!$G$22</c:f>
              <c:strCache>
                <c:ptCount val="1"/>
                <c:pt idx="0">
                  <c:v>однозначно неудовлетворены</c:v>
                </c:pt>
              </c:strCache>
            </c:strRef>
          </c:tx>
          <c:spPr>
            <a:solidFill>
              <a:schemeClr val="bg1">
                <a:lumMod val="50000"/>
              </a:schemeClr>
            </a:solidFill>
            <a:ln>
              <a:solidFill>
                <a:prstClr val="black"/>
              </a:solidFill>
            </a:ln>
          </c:spPr>
          <c:invertIfNegative val="0"/>
          <c:cat>
            <c:strRef>
              <c:f>IV!$A$23:$A$24</c:f>
              <c:strCache>
                <c:ptCount val="2"/>
                <c:pt idx="0">
                  <c:v>Уровень помощи от родителей</c:v>
                </c:pt>
                <c:pt idx="1">
                  <c:v>Количество родителей, с которыми трудно общаться</c:v>
                </c:pt>
              </c:strCache>
            </c:strRef>
          </c:cat>
          <c:val>
            <c:numRef>
              <c:f>IV!$G$23:$G$24</c:f>
              <c:numCache>
                <c:formatCode>General</c:formatCode>
                <c:ptCount val="2"/>
                <c:pt idx="0">
                  <c:v>47.08</c:v>
                </c:pt>
                <c:pt idx="1">
                  <c:v>12.350000000000014</c:v>
                </c:pt>
              </c:numCache>
            </c:numRef>
          </c:val>
        </c:ser>
        <c:ser>
          <c:idx val="1"/>
          <c:order val="1"/>
          <c:tx>
            <c:strRef>
              <c:f>IV!$H$22</c:f>
              <c:strCache>
                <c:ptCount val="1"/>
                <c:pt idx="0">
                  <c:v>однозначно удовлетворены</c:v>
                </c:pt>
              </c:strCache>
            </c:strRef>
          </c:tx>
          <c:spPr>
            <a:solidFill>
              <a:srgbClr val="00B0F0"/>
            </a:solidFill>
            <a:ln>
              <a:solidFill>
                <a:prstClr val="black"/>
              </a:solidFill>
            </a:ln>
          </c:spPr>
          <c:invertIfNegative val="0"/>
          <c:cat>
            <c:strRef>
              <c:f>IV!$A$23:$A$24</c:f>
              <c:strCache>
                <c:ptCount val="2"/>
                <c:pt idx="0">
                  <c:v>Уровень помощи от родителей</c:v>
                </c:pt>
                <c:pt idx="1">
                  <c:v>Количество родителей, с которыми трудно общаться</c:v>
                </c:pt>
              </c:strCache>
            </c:strRef>
          </c:cat>
          <c:val>
            <c:numRef>
              <c:f>IV!$H$23:$H$24</c:f>
              <c:numCache>
                <c:formatCode>General</c:formatCode>
                <c:ptCount val="2"/>
                <c:pt idx="0">
                  <c:v>38.14</c:v>
                </c:pt>
                <c:pt idx="1">
                  <c:v>66.92</c:v>
                </c:pt>
              </c:numCache>
            </c:numRef>
          </c:val>
        </c:ser>
        <c:dLbls>
          <c:showLegendKey val="0"/>
          <c:showVal val="0"/>
          <c:showCatName val="0"/>
          <c:showSerName val="0"/>
          <c:showPercent val="0"/>
          <c:showBubbleSize val="0"/>
        </c:dLbls>
        <c:gapWidth val="150"/>
        <c:axId val="84560128"/>
        <c:axId val="84570112"/>
      </c:barChart>
      <c:catAx>
        <c:axId val="84560128"/>
        <c:scaling>
          <c:orientation val="minMax"/>
        </c:scaling>
        <c:delete val="0"/>
        <c:axPos val="l"/>
        <c:majorTickMark val="out"/>
        <c:minorTickMark val="none"/>
        <c:tickLblPos val="nextTo"/>
        <c:crossAx val="84570112"/>
        <c:crosses val="autoZero"/>
        <c:auto val="1"/>
        <c:lblAlgn val="ctr"/>
        <c:lblOffset val="100"/>
        <c:noMultiLvlLbl val="0"/>
      </c:catAx>
      <c:valAx>
        <c:axId val="84570112"/>
        <c:scaling>
          <c:orientation val="minMax"/>
        </c:scaling>
        <c:delete val="0"/>
        <c:axPos val="b"/>
        <c:majorGridlines/>
        <c:numFmt formatCode="General" sourceLinked="1"/>
        <c:majorTickMark val="out"/>
        <c:minorTickMark val="none"/>
        <c:tickLblPos val="nextTo"/>
        <c:crossAx val="84560128"/>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V!$A$5</c:f>
              <c:strCache>
                <c:ptCount val="1"/>
                <c:pt idx="0">
                  <c:v>1. Очень мало</c:v>
                </c:pt>
              </c:strCache>
            </c:strRef>
          </c:tx>
          <c:spPr>
            <a:solidFill>
              <a:srgbClr val="FFFF00"/>
            </a:solidFill>
            <a:ln>
              <a:solidFill>
                <a:prstClr val="black"/>
              </a:solidFill>
            </a:ln>
          </c:spPr>
          <c:invertIfNegative val="0"/>
          <c:cat>
            <c:strRef>
              <c:f>V!$B$4:$D$4</c:f>
              <c:strCache>
                <c:ptCount val="3"/>
                <c:pt idx="0">
                  <c:v>Количество документов, которые необходимо заполнять</c:v>
                </c:pt>
                <c:pt idx="1">
                  <c:v>Количество времени, которое уходит на подготовку к урокам</c:v>
                </c:pt>
                <c:pt idx="2">
                  <c:v>Количество времени, которое уходит на заполнение бумаг (отчетов и справок)</c:v>
                </c:pt>
              </c:strCache>
            </c:strRef>
          </c:cat>
          <c:val>
            <c:numRef>
              <c:f>V!$B$5:$D$5</c:f>
              <c:numCache>
                <c:formatCode>General</c:formatCode>
                <c:ptCount val="3"/>
                <c:pt idx="0">
                  <c:v>0.57034220532319591</c:v>
                </c:pt>
                <c:pt idx="1">
                  <c:v>0.19011406844106471</c:v>
                </c:pt>
                <c:pt idx="2">
                  <c:v>0.4435994930291508</c:v>
                </c:pt>
              </c:numCache>
            </c:numRef>
          </c:val>
        </c:ser>
        <c:ser>
          <c:idx val="1"/>
          <c:order val="1"/>
          <c:tx>
            <c:strRef>
              <c:f>V!$A$6</c:f>
              <c:strCache>
                <c:ptCount val="1"/>
                <c:pt idx="0">
                  <c:v>2. Мало</c:v>
                </c:pt>
              </c:strCache>
            </c:strRef>
          </c:tx>
          <c:spPr>
            <a:solidFill>
              <a:srgbClr val="00B0F0"/>
            </a:solidFill>
            <a:ln>
              <a:solidFill>
                <a:prstClr val="black"/>
              </a:solidFill>
            </a:ln>
          </c:spPr>
          <c:invertIfNegative val="0"/>
          <c:cat>
            <c:strRef>
              <c:f>V!$B$4:$D$4</c:f>
              <c:strCache>
                <c:ptCount val="3"/>
                <c:pt idx="0">
                  <c:v>Количество документов, которые необходимо заполнять</c:v>
                </c:pt>
                <c:pt idx="1">
                  <c:v>Количество времени, которое уходит на подготовку к урокам</c:v>
                </c:pt>
                <c:pt idx="2">
                  <c:v>Количество времени, которое уходит на заполнение бумаг (отчетов и справок)</c:v>
                </c:pt>
              </c:strCache>
            </c:strRef>
          </c:cat>
          <c:val>
            <c:numRef>
              <c:f>V!$B$6:$D$6</c:f>
              <c:numCache>
                <c:formatCode>General</c:formatCode>
                <c:ptCount val="3"/>
                <c:pt idx="0">
                  <c:v>3.4220532319391577</c:v>
                </c:pt>
                <c:pt idx="1">
                  <c:v>0.76045627376425851</c:v>
                </c:pt>
                <c:pt idx="2">
                  <c:v>1.7110266159695746</c:v>
                </c:pt>
              </c:numCache>
            </c:numRef>
          </c:val>
        </c:ser>
        <c:ser>
          <c:idx val="2"/>
          <c:order val="2"/>
          <c:tx>
            <c:strRef>
              <c:f>V!$A$7</c:f>
              <c:strCache>
                <c:ptCount val="1"/>
                <c:pt idx="0">
                  <c:v>3. Достаточно, нормально</c:v>
                </c:pt>
              </c:strCache>
            </c:strRef>
          </c:tx>
          <c:spPr>
            <a:solidFill>
              <a:srgbClr val="92D050"/>
            </a:solidFill>
            <a:ln>
              <a:solidFill>
                <a:prstClr val="black"/>
              </a:solidFill>
            </a:ln>
          </c:spPr>
          <c:invertIfNegative val="0"/>
          <c:cat>
            <c:strRef>
              <c:f>V!$B$4:$D$4</c:f>
              <c:strCache>
                <c:ptCount val="3"/>
                <c:pt idx="0">
                  <c:v>Количество документов, которые необходимо заполнять</c:v>
                </c:pt>
                <c:pt idx="1">
                  <c:v>Количество времени, которое уходит на подготовку к урокам</c:v>
                </c:pt>
                <c:pt idx="2">
                  <c:v>Количество времени, которое уходит на заполнение бумаг (отчетов и справок)</c:v>
                </c:pt>
              </c:strCache>
            </c:strRef>
          </c:cat>
          <c:val>
            <c:numRef>
              <c:f>V!$B$7:$D$7</c:f>
              <c:numCache>
                <c:formatCode>General</c:formatCode>
                <c:ptCount val="3"/>
                <c:pt idx="0">
                  <c:v>36.565272496831433</c:v>
                </c:pt>
                <c:pt idx="1">
                  <c:v>42.141951837769327</c:v>
                </c:pt>
                <c:pt idx="2">
                  <c:v>31.305449936628566</c:v>
                </c:pt>
              </c:numCache>
            </c:numRef>
          </c:val>
        </c:ser>
        <c:ser>
          <c:idx val="3"/>
          <c:order val="3"/>
          <c:tx>
            <c:strRef>
              <c:f>V!$A$8</c:f>
              <c:strCache>
                <c:ptCount val="1"/>
                <c:pt idx="0">
                  <c:v>4. Чуть больше, чем нужно</c:v>
                </c:pt>
              </c:strCache>
            </c:strRef>
          </c:tx>
          <c:spPr>
            <a:solidFill>
              <a:schemeClr val="bg1">
                <a:lumMod val="50000"/>
              </a:schemeClr>
            </a:solidFill>
            <a:ln>
              <a:solidFill>
                <a:prstClr val="black"/>
              </a:solidFill>
            </a:ln>
          </c:spPr>
          <c:invertIfNegative val="0"/>
          <c:cat>
            <c:strRef>
              <c:f>V!$B$4:$D$4</c:f>
              <c:strCache>
                <c:ptCount val="3"/>
                <c:pt idx="0">
                  <c:v>Количество документов, которые необходимо заполнять</c:v>
                </c:pt>
                <c:pt idx="1">
                  <c:v>Количество времени, которое уходит на подготовку к урокам</c:v>
                </c:pt>
                <c:pt idx="2">
                  <c:v>Количество времени, которое уходит на заполнение бумаг (отчетов и справок)</c:v>
                </c:pt>
              </c:strCache>
            </c:strRef>
          </c:cat>
          <c:val>
            <c:numRef>
              <c:f>V!$B$8:$D$8</c:f>
              <c:numCache>
                <c:formatCode>General</c:formatCode>
                <c:ptCount val="3"/>
                <c:pt idx="0">
                  <c:v>31.685678073510772</c:v>
                </c:pt>
                <c:pt idx="1">
                  <c:v>37.135614702154633</c:v>
                </c:pt>
                <c:pt idx="2">
                  <c:v>34.537389100126752</c:v>
                </c:pt>
              </c:numCache>
            </c:numRef>
          </c:val>
        </c:ser>
        <c:ser>
          <c:idx val="4"/>
          <c:order val="4"/>
          <c:tx>
            <c:strRef>
              <c:f>V!$A$9</c:f>
              <c:strCache>
                <c:ptCount val="1"/>
                <c:pt idx="0">
                  <c:v>5. Очень много, избыточно</c:v>
                </c:pt>
              </c:strCache>
            </c:strRef>
          </c:tx>
          <c:spPr>
            <a:solidFill>
              <a:schemeClr val="tx1"/>
            </a:solidFill>
            <a:ln>
              <a:solidFill>
                <a:prstClr val="black"/>
              </a:solidFill>
            </a:ln>
          </c:spPr>
          <c:invertIfNegative val="0"/>
          <c:cat>
            <c:strRef>
              <c:f>V!$B$4:$D$4</c:f>
              <c:strCache>
                <c:ptCount val="3"/>
                <c:pt idx="0">
                  <c:v>Количество документов, которые необходимо заполнять</c:v>
                </c:pt>
                <c:pt idx="1">
                  <c:v>Количество времени, которое уходит на подготовку к урокам</c:v>
                </c:pt>
                <c:pt idx="2">
                  <c:v>Количество времени, которое уходит на заполнение бумаг (отчетов и справок)</c:v>
                </c:pt>
              </c:strCache>
            </c:strRef>
          </c:cat>
          <c:val>
            <c:numRef>
              <c:f>V!$B$9:$D$9</c:f>
              <c:numCache>
                <c:formatCode>General</c:formatCode>
                <c:ptCount val="3"/>
                <c:pt idx="0">
                  <c:v>26.299112801013866</c:v>
                </c:pt>
                <c:pt idx="1">
                  <c:v>18.44106463878321</c:v>
                </c:pt>
                <c:pt idx="2">
                  <c:v>30.798479087452474</c:v>
                </c:pt>
              </c:numCache>
            </c:numRef>
          </c:val>
        </c:ser>
        <c:dLbls>
          <c:showLegendKey val="0"/>
          <c:showVal val="0"/>
          <c:showCatName val="0"/>
          <c:showSerName val="0"/>
          <c:showPercent val="0"/>
          <c:showBubbleSize val="0"/>
        </c:dLbls>
        <c:gapWidth val="150"/>
        <c:overlap val="100"/>
        <c:axId val="84596224"/>
        <c:axId val="84597760"/>
      </c:barChart>
      <c:catAx>
        <c:axId val="84596224"/>
        <c:scaling>
          <c:orientation val="minMax"/>
        </c:scaling>
        <c:delete val="0"/>
        <c:axPos val="b"/>
        <c:majorTickMark val="out"/>
        <c:minorTickMark val="none"/>
        <c:tickLblPos val="nextTo"/>
        <c:crossAx val="84597760"/>
        <c:crosses val="autoZero"/>
        <c:auto val="1"/>
        <c:lblAlgn val="ctr"/>
        <c:lblOffset val="100"/>
        <c:noMultiLvlLbl val="0"/>
      </c:catAx>
      <c:valAx>
        <c:axId val="84597760"/>
        <c:scaling>
          <c:orientation val="minMax"/>
        </c:scaling>
        <c:delete val="0"/>
        <c:axPos val="l"/>
        <c:majorGridlines/>
        <c:numFmt formatCode="General" sourceLinked="1"/>
        <c:majorTickMark val="out"/>
        <c:minorTickMark val="none"/>
        <c:tickLblPos val="nextTo"/>
        <c:crossAx val="84596224"/>
        <c:crosses val="autoZero"/>
        <c:crossBetween val="between"/>
      </c:valAx>
    </c:plotArea>
    <c:legend>
      <c:legendPos val="r"/>
      <c:layout>
        <c:manualLayout>
          <c:xMode val="edge"/>
          <c:yMode val="edge"/>
          <c:x val="0.7028145885759125"/>
          <c:y val="0.43278720958274647"/>
          <c:w val="0.28429881348594332"/>
          <c:h val="0.21917122647804618"/>
        </c:manualLayout>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сводная!$B$3:$B$8</c:f>
              <c:strCache>
                <c:ptCount val="6"/>
                <c:pt idx="0">
                  <c:v>0-3 года</c:v>
                </c:pt>
                <c:pt idx="1">
                  <c:v>4-7 лет</c:v>
                </c:pt>
                <c:pt idx="2">
                  <c:v>8-20 лет</c:v>
                </c:pt>
                <c:pt idx="3">
                  <c:v>21-30 лет</c:v>
                </c:pt>
                <c:pt idx="4">
                  <c:v>31-40 лет</c:v>
                </c:pt>
                <c:pt idx="5">
                  <c:v>41-55 лет</c:v>
                </c:pt>
              </c:strCache>
            </c:strRef>
          </c:cat>
          <c:val>
            <c:numRef>
              <c:f>сводная!$D$3:$D$8</c:f>
              <c:numCache>
                <c:formatCode>0.00</c:formatCode>
                <c:ptCount val="6"/>
                <c:pt idx="0">
                  <c:v>8.8086185044359944</c:v>
                </c:pt>
                <c:pt idx="1">
                  <c:v>9.632446134347326</c:v>
                </c:pt>
                <c:pt idx="2">
                  <c:v>23.44740177439791</c:v>
                </c:pt>
                <c:pt idx="3">
                  <c:v>26.108998732572875</c:v>
                </c:pt>
                <c:pt idx="4">
                  <c:v>24.904942965779462</c:v>
                </c:pt>
                <c:pt idx="5">
                  <c:v>7.0975918884663942</c:v>
                </c:pt>
              </c:numCache>
            </c:numRef>
          </c:val>
        </c:ser>
        <c:dLbls>
          <c:showLegendKey val="0"/>
          <c:showVal val="0"/>
          <c:showCatName val="0"/>
          <c:showSerName val="0"/>
          <c:showPercent val="0"/>
          <c:showBubbleSize val="0"/>
        </c:dLbls>
        <c:gapWidth val="100"/>
        <c:axId val="111072000"/>
        <c:axId val="111302528"/>
      </c:barChart>
      <c:catAx>
        <c:axId val="111072000"/>
        <c:scaling>
          <c:orientation val="minMax"/>
        </c:scaling>
        <c:delete val="0"/>
        <c:axPos val="b"/>
        <c:majorTickMark val="out"/>
        <c:minorTickMark val="none"/>
        <c:tickLblPos val="nextTo"/>
        <c:crossAx val="111302528"/>
        <c:crosses val="autoZero"/>
        <c:auto val="1"/>
        <c:lblAlgn val="ctr"/>
        <c:lblOffset val="100"/>
        <c:noMultiLvlLbl val="0"/>
      </c:catAx>
      <c:valAx>
        <c:axId val="111302528"/>
        <c:scaling>
          <c:orientation val="minMax"/>
        </c:scaling>
        <c:delete val="0"/>
        <c:axPos val="l"/>
        <c:majorGridlines/>
        <c:numFmt formatCode="0.00" sourceLinked="1"/>
        <c:majorTickMark val="out"/>
        <c:minorTickMark val="none"/>
        <c:tickLblPos val="nextTo"/>
        <c:crossAx val="111072000"/>
        <c:crosses val="autoZero"/>
        <c:crossBetween val="between"/>
      </c:valAx>
    </c:plotArea>
    <c:plotVisOnly val="1"/>
    <c:dispBlanksAs val="gap"/>
    <c:showDLblsOverMax val="0"/>
  </c:chart>
  <c:spPr>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V!$A$5</c:f>
              <c:strCache>
                <c:ptCount val="1"/>
                <c:pt idx="0">
                  <c:v>1. Очень мало</c:v>
                </c:pt>
              </c:strCache>
            </c:strRef>
          </c:tx>
          <c:spPr>
            <a:solidFill>
              <a:srgbClr val="FFFF00"/>
            </a:solidFill>
            <a:ln>
              <a:solidFill>
                <a:prstClr val="black"/>
              </a:solidFill>
            </a:ln>
          </c:spPr>
          <c:invertIfNegative val="0"/>
          <c:cat>
            <c:strRef>
              <c:f>V!$E$4:$F$4</c:f>
              <c:strCache>
                <c:ptCount val="2"/>
                <c:pt idx="0">
                  <c:v>Количество внутренних проверок и контроля</c:v>
                </c:pt>
                <c:pt idx="1">
                  <c:v>Количество внешних проверок и контроля</c:v>
                </c:pt>
              </c:strCache>
            </c:strRef>
          </c:cat>
          <c:val>
            <c:numRef>
              <c:f>V!$E$5:$F$5</c:f>
              <c:numCache>
                <c:formatCode>General</c:formatCode>
                <c:ptCount val="2"/>
                <c:pt idx="0">
                  <c:v>0.4435994930291508</c:v>
                </c:pt>
                <c:pt idx="1">
                  <c:v>0.4435994930291508</c:v>
                </c:pt>
              </c:numCache>
            </c:numRef>
          </c:val>
        </c:ser>
        <c:ser>
          <c:idx val="1"/>
          <c:order val="1"/>
          <c:tx>
            <c:strRef>
              <c:f>V!$A$6</c:f>
              <c:strCache>
                <c:ptCount val="1"/>
                <c:pt idx="0">
                  <c:v>2. Мало</c:v>
                </c:pt>
              </c:strCache>
            </c:strRef>
          </c:tx>
          <c:spPr>
            <a:solidFill>
              <a:srgbClr val="00B0F0"/>
            </a:solidFill>
            <a:ln>
              <a:solidFill>
                <a:prstClr val="black"/>
              </a:solidFill>
            </a:ln>
          </c:spPr>
          <c:invertIfNegative val="0"/>
          <c:cat>
            <c:strRef>
              <c:f>V!$E$4:$F$4</c:f>
              <c:strCache>
                <c:ptCount val="2"/>
                <c:pt idx="0">
                  <c:v>Количество внутренних проверок и контроля</c:v>
                </c:pt>
                <c:pt idx="1">
                  <c:v>Количество внешних проверок и контроля</c:v>
                </c:pt>
              </c:strCache>
            </c:strRef>
          </c:cat>
          <c:val>
            <c:numRef>
              <c:f>V!$E$6:$F$6</c:f>
              <c:numCache>
                <c:formatCode>General</c:formatCode>
                <c:ptCount val="2"/>
                <c:pt idx="0">
                  <c:v>2.2813688212927756</c:v>
                </c:pt>
                <c:pt idx="1">
                  <c:v>3.9923954372623576</c:v>
                </c:pt>
              </c:numCache>
            </c:numRef>
          </c:val>
        </c:ser>
        <c:ser>
          <c:idx val="2"/>
          <c:order val="2"/>
          <c:tx>
            <c:strRef>
              <c:f>V!$A$7</c:f>
              <c:strCache>
                <c:ptCount val="1"/>
                <c:pt idx="0">
                  <c:v>3. Достаточно, нормально</c:v>
                </c:pt>
              </c:strCache>
            </c:strRef>
          </c:tx>
          <c:spPr>
            <a:solidFill>
              <a:srgbClr val="92D050"/>
            </a:solidFill>
            <a:ln>
              <a:solidFill>
                <a:prstClr val="black"/>
              </a:solidFill>
            </a:ln>
          </c:spPr>
          <c:invertIfNegative val="0"/>
          <c:cat>
            <c:strRef>
              <c:f>V!$E$4:$F$4</c:f>
              <c:strCache>
                <c:ptCount val="2"/>
                <c:pt idx="0">
                  <c:v>Количество внутренних проверок и контроля</c:v>
                </c:pt>
                <c:pt idx="1">
                  <c:v>Количество внешних проверок и контроля</c:v>
                </c:pt>
              </c:strCache>
            </c:strRef>
          </c:cat>
          <c:val>
            <c:numRef>
              <c:f>V!$E$7:$F$7</c:f>
              <c:numCache>
                <c:formatCode>General</c:formatCode>
                <c:ptCount val="2"/>
                <c:pt idx="0">
                  <c:v>79.594423320659061</c:v>
                </c:pt>
                <c:pt idx="1">
                  <c:v>74.144486692015207</c:v>
                </c:pt>
              </c:numCache>
            </c:numRef>
          </c:val>
        </c:ser>
        <c:ser>
          <c:idx val="3"/>
          <c:order val="3"/>
          <c:tx>
            <c:strRef>
              <c:f>V!$A$8</c:f>
              <c:strCache>
                <c:ptCount val="1"/>
                <c:pt idx="0">
                  <c:v>4. Чуть больше, чем нужно</c:v>
                </c:pt>
              </c:strCache>
            </c:strRef>
          </c:tx>
          <c:spPr>
            <a:solidFill>
              <a:schemeClr val="bg1">
                <a:lumMod val="50000"/>
              </a:schemeClr>
            </a:solidFill>
            <a:ln>
              <a:solidFill>
                <a:prstClr val="black"/>
              </a:solidFill>
            </a:ln>
          </c:spPr>
          <c:invertIfNegative val="0"/>
          <c:cat>
            <c:strRef>
              <c:f>V!$E$4:$F$4</c:f>
              <c:strCache>
                <c:ptCount val="2"/>
                <c:pt idx="0">
                  <c:v>Количество внутренних проверок и контроля</c:v>
                </c:pt>
                <c:pt idx="1">
                  <c:v>Количество внешних проверок и контроля</c:v>
                </c:pt>
              </c:strCache>
            </c:strRef>
          </c:cat>
          <c:val>
            <c:numRef>
              <c:f>V!$E$8:$F$8</c:f>
              <c:numCache>
                <c:formatCode>General</c:formatCode>
                <c:ptCount val="2"/>
                <c:pt idx="0">
                  <c:v>11.977186311787118</c:v>
                </c:pt>
                <c:pt idx="1">
                  <c:v>15.335868187579212</c:v>
                </c:pt>
              </c:numCache>
            </c:numRef>
          </c:val>
        </c:ser>
        <c:ser>
          <c:idx val="4"/>
          <c:order val="4"/>
          <c:tx>
            <c:strRef>
              <c:f>V!$A$9</c:f>
              <c:strCache>
                <c:ptCount val="1"/>
                <c:pt idx="0">
                  <c:v>5. Очень много, избыточно</c:v>
                </c:pt>
              </c:strCache>
            </c:strRef>
          </c:tx>
          <c:spPr>
            <a:solidFill>
              <a:schemeClr val="tx1"/>
            </a:solidFill>
            <a:ln>
              <a:solidFill>
                <a:prstClr val="black"/>
              </a:solidFill>
            </a:ln>
          </c:spPr>
          <c:invertIfNegative val="0"/>
          <c:cat>
            <c:strRef>
              <c:f>V!$E$4:$F$4</c:f>
              <c:strCache>
                <c:ptCount val="2"/>
                <c:pt idx="0">
                  <c:v>Количество внутренних проверок и контроля</c:v>
                </c:pt>
                <c:pt idx="1">
                  <c:v>Количество внешних проверок и контроля</c:v>
                </c:pt>
              </c:strCache>
            </c:strRef>
          </c:cat>
          <c:val>
            <c:numRef>
              <c:f>V!$E$9:$F$9</c:f>
              <c:numCache>
                <c:formatCode>General</c:formatCode>
                <c:ptCount val="2"/>
                <c:pt idx="0">
                  <c:v>4.3726235741444874</c:v>
                </c:pt>
                <c:pt idx="1">
                  <c:v>4.6894803548795947</c:v>
                </c:pt>
              </c:numCache>
            </c:numRef>
          </c:val>
        </c:ser>
        <c:dLbls>
          <c:showLegendKey val="0"/>
          <c:showVal val="0"/>
          <c:showCatName val="0"/>
          <c:showSerName val="0"/>
          <c:showPercent val="0"/>
          <c:showBubbleSize val="0"/>
        </c:dLbls>
        <c:gapWidth val="150"/>
        <c:overlap val="100"/>
        <c:axId val="84716544"/>
        <c:axId val="84722432"/>
      </c:barChart>
      <c:catAx>
        <c:axId val="84716544"/>
        <c:scaling>
          <c:orientation val="minMax"/>
        </c:scaling>
        <c:delete val="0"/>
        <c:axPos val="b"/>
        <c:majorTickMark val="out"/>
        <c:minorTickMark val="none"/>
        <c:tickLblPos val="nextTo"/>
        <c:crossAx val="84722432"/>
        <c:crosses val="autoZero"/>
        <c:auto val="1"/>
        <c:lblAlgn val="ctr"/>
        <c:lblOffset val="100"/>
        <c:noMultiLvlLbl val="0"/>
      </c:catAx>
      <c:valAx>
        <c:axId val="84722432"/>
        <c:scaling>
          <c:orientation val="minMax"/>
        </c:scaling>
        <c:delete val="0"/>
        <c:axPos val="l"/>
        <c:majorGridlines/>
        <c:numFmt formatCode="General" sourceLinked="1"/>
        <c:majorTickMark val="out"/>
        <c:minorTickMark val="none"/>
        <c:tickLblPos val="nextTo"/>
        <c:crossAx val="84716544"/>
        <c:crosses val="autoZero"/>
        <c:crossBetween val="between"/>
      </c:valAx>
    </c:plotArea>
    <c:legend>
      <c:legendPos val="r"/>
      <c:layout>
        <c:manualLayout>
          <c:xMode val="edge"/>
          <c:yMode val="edge"/>
          <c:x val="0.7028145885759125"/>
          <c:y val="0.43278720958274658"/>
          <c:w val="0.28429881348594332"/>
          <c:h val="0.21917122647804618"/>
        </c:manualLayout>
      </c:layout>
      <c:overlay val="0"/>
    </c:legend>
    <c:plotVisOnly val="1"/>
    <c:dispBlanksAs val="gap"/>
    <c:showDLblsOverMax val="0"/>
  </c:chart>
  <c:spPr>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V!$G$13</c:f>
              <c:strCache>
                <c:ptCount val="1"/>
                <c:pt idx="0">
                  <c:v>однозначно неудовлетворены</c:v>
                </c:pt>
              </c:strCache>
            </c:strRef>
          </c:tx>
          <c:spPr>
            <a:solidFill>
              <a:prstClr val="white">
                <a:lumMod val="50000"/>
              </a:prstClr>
            </a:solidFill>
            <a:ln>
              <a:solidFill>
                <a:prstClr val="black"/>
              </a:solidFill>
            </a:ln>
          </c:spPr>
          <c:invertIfNegative val="0"/>
          <c:cat>
            <c:strRef>
              <c:f>V!$A$14:$A$18</c:f>
              <c:strCache>
                <c:ptCount val="5"/>
                <c:pt idx="0">
                  <c:v>Количество документов, которые необходимо заполнять</c:v>
                </c:pt>
                <c:pt idx="1">
                  <c:v>Количество времени, которое уходит на подготовку к урокам</c:v>
                </c:pt>
                <c:pt idx="2">
                  <c:v>Количество времени, которое уходит на заполнение бумаг (отчетов и справок)</c:v>
                </c:pt>
                <c:pt idx="3">
                  <c:v>Количество внутренних проверок и контроля</c:v>
                </c:pt>
                <c:pt idx="4">
                  <c:v>Количество внешних проверок и контроля</c:v>
                </c:pt>
              </c:strCache>
            </c:strRef>
          </c:cat>
          <c:val>
            <c:numRef>
              <c:f>V!$G$14:$G$18</c:f>
              <c:numCache>
                <c:formatCode>0.00</c:formatCode>
                <c:ptCount val="5"/>
                <c:pt idx="0">
                  <c:v>57.984790874524762</c:v>
                </c:pt>
                <c:pt idx="1">
                  <c:v>55.576679340937957</c:v>
                </c:pt>
                <c:pt idx="2">
                  <c:v>65.335868187579024</c:v>
                </c:pt>
                <c:pt idx="3">
                  <c:v>16.349809885931521</c:v>
                </c:pt>
                <c:pt idx="4">
                  <c:v>20.025348542458786</c:v>
                </c:pt>
              </c:numCache>
            </c:numRef>
          </c:val>
        </c:ser>
        <c:ser>
          <c:idx val="1"/>
          <c:order val="1"/>
          <c:tx>
            <c:strRef>
              <c:f>V!$H$13</c:f>
              <c:strCache>
                <c:ptCount val="1"/>
                <c:pt idx="0">
                  <c:v>однозначно удовлетворены</c:v>
                </c:pt>
              </c:strCache>
            </c:strRef>
          </c:tx>
          <c:spPr>
            <a:solidFill>
              <a:srgbClr val="00B0F0"/>
            </a:solidFill>
            <a:ln>
              <a:solidFill>
                <a:prstClr val="black"/>
              </a:solidFill>
            </a:ln>
          </c:spPr>
          <c:invertIfNegative val="0"/>
          <c:cat>
            <c:strRef>
              <c:f>V!$A$14:$A$18</c:f>
              <c:strCache>
                <c:ptCount val="5"/>
                <c:pt idx="0">
                  <c:v>Количество документов, которые необходимо заполнять</c:v>
                </c:pt>
                <c:pt idx="1">
                  <c:v>Количество времени, которое уходит на подготовку к урокам</c:v>
                </c:pt>
                <c:pt idx="2">
                  <c:v>Количество времени, которое уходит на заполнение бумаг (отчетов и справок)</c:v>
                </c:pt>
                <c:pt idx="3">
                  <c:v>Количество внутренних проверок и контроля</c:v>
                </c:pt>
                <c:pt idx="4">
                  <c:v>Количество внешних проверок и контроля</c:v>
                </c:pt>
              </c:strCache>
            </c:strRef>
          </c:cat>
          <c:val>
            <c:numRef>
              <c:f>V!$H$14:$H$18</c:f>
              <c:numCache>
                <c:formatCode>0.00</c:formatCode>
                <c:ptCount val="5"/>
                <c:pt idx="0">
                  <c:v>3.9923954372623571</c:v>
                </c:pt>
                <c:pt idx="1">
                  <c:v>0.9505703422053231</c:v>
                </c:pt>
                <c:pt idx="2">
                  <c:v>2.1546261089987326</c:v>
                </c:pt>
                <c:pt idx="3">
                  <c:v>2.7249683143219272</c:v>
                </c:pt>
                <c:pt idx="4">
                  <c:v>4.4359949302915087</c:v>
                </c:pt>
              </c:numCache>
            </c:numRef>
          </c:val>
        </c:ser>
        <c:dLbls>
          <c:showLegendKey val="0"/>
          <c:showVal val="0"/>
          <c:showCatName val="0"/>
          <c:showSerName val="0"/>
          <c:showPercent val="0"/>
          <c:showBubbleSize val="0"/>
        </c:dLbls>
        <c:gapWidth val="150"/>
        <c:axId val="84737024"/>
        <c:axId val="84947712"/>
      </c:barChart>
      <c:catAx>
        <c:axId val="84737024"/>
        <c:scaling>
          <c:orientation val="minMax"/>
        </c:scaling>
        <c:delete val="0"/>
        <c:axPos val="l"/>
        <c:majorTickMark val="out"/>
        <c:minorTickMark val="none"/>
        <c:tickLblPos val="nextTo"/>
        <c:crossAx val="84947712"/>
        <c:crosses val="autoZero"/>
        <c:auto val="1"/>
        <c:lblAlgn val="ctr"/>
        <c:lblOffset val="100"/>
        <c:noMultiLvlLbl val="0"/>
      </c:catAx>
      <c:valAx>
        <c:axId val="84947712"/>
        <c:scaling>
          <c:orientation val="minMax"/>
        </c:scaling>
        <c:delete val="0"/>
        <c:axPos val="b"/>
        <c:majorGridlines/>
        <c:numFmt formatCode="0.00" sourceLinked="1"/>
        <c:majorTickMark val="out"/>
        <c:minorTickMark val="none"/>
        <c:tickLblPos val="nextTo"/>
        <c:crossAx val="84737024"/>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VI!$G$21</c:f>
              <c:strCache>
                <c:ptCount val="1"/>
                <c:pt idx="0">
                  <c:v>однозначно неудовлетворены</c:v>
                </c:pt>
              </c:strCache>
            </c:strRef>
          </c:tx>
          <c:spPr>
            <a:solidFill>
              <a:schemeClr val="bg1">
                <a:lumMod val="50000"/>
              </a:schemeClr>
            </a:solidFill>
            <a:ln>
              <a:solidFill>
                <a:prstClr val="black"/>
              </a:solidFill>
            </a:ln>
          </c:spPr>
          <c:invertIfNegative val="0"/>
          <c:cat>
            <c:strRef>
              <c:f>VI!$A$22:$A$26</c:f>
              <c:strCache>
                <c:ptCount val="5"/>
                <c:pt idx="0">
                  <c:v>Количество и качество методического материала для работы с учащимися с ОВЗ</c:v>
                </c:pt>
                <c:pt idx="1">
                  <c:v>Качество подготовки на курсах повышения квалификации</c:v>
                </c:pt>
                <c:pt idx="2">
                  <c:v>Количество и качество технических приспособлений для работы ученика</c:v>
                </c:pt>
                <c:pt idx="3">
                  <c:v>Количество и качество технических приспособлений для работы учителя</c:v>
                </c:pt>
                <c:pt idx="4">
                  <c:v>Возможность учитывать индивидуальные особенности учащихся с ОВЗ</c:v>
                </c:pt>
              </c:strCache>
            </c:strRef>
          </c:cat>
          <c:val>
            <c:numRef>
              <c:f>VI!$G$22:$G$26</c:f>
              <c:numCache>
                <c:formatCode>0.00</c:formatCode>
                <c:ptCount val="5"/>
                <c:pt idx="0">
                  <c:v>28.517110266159694</c:v>
                </c:pt>
                <c:pt idx="1">
                  <c:v>12.610899873257303</c:v>
                </c:pt>
                <c:pt idx="2">
                  <c:v>30.481622306717295</c:v>
                </c:pt>
                <c:pt idx="3">
                  <c:v>26.045627376425784</c:v>
                </c:pt>
                <c:pt idx="4">
                  <c:v>9.4423320659062249</c:v>
                </c:pt>
              </c:numCache>
            </c:numRef>
          </c:val>
        </c:ser>
        <c:ser>
          <c:idx val="1"/>
          <c:order val="1"/>
          <c:tx>
            <c:strRef>
              <c:f>VI!$H$21</c:f>
              <c:strCache>
                <c:ptCount val="1"/>
                <c:pt idx="0">
                  <c:v>однозначно удовлетворены</c:v>
                </c:pt>
              </c:strCache>
            </c:strRef>
          </c:tx>
          <c:spPr>
            <a:solidFill>
              <a:srgbClr val="00B0F0"/>
            </a:solidFill>
            <a:ln>
              <a:solidFill>
                <a:prstClr val="black"/>
              </a:solidFill>
            </a:ln>
          </c:spPr>
          <c:invertIfNegative val="0"/>
          <c:cat>
            <c:strRef>
              <c:f>VI!$A$22:$A$26</c:f>
              <c:strCache>
                <c:ptCount val="5"/>
                <c:pt idx="0">
                  <c:v>Количество и качество методического материала для работы с учащимися с ОВЗ</c:v>
                </c:pt>
                <c:pt idx="1">
                  <c:v>Качество подготовки на курсах повышения квалификации</c:v>
                </c:pt>
                <c:pt idx="2">
                  <c:v>Количество и качество технических приспособлений для работы ученика</c:v>
                </c:pt>
                <c:pt idx="3">
                  <c:v>Количество и качество технических приспособлений для работы учителя</c:v>
                </c:pt>
                <c:pt idx="4">
                  <c:v>Возможность учитывать индивидуальные особенности учащихся с ОВЗ</c:v>
                </c:pt>
              </c:strCache>
            </c:strRef>
          </c:cat>
          <c:val>
            <c:numRef>
              <c:f>VI!$H$22:$H$26</c:f>
              <c:numCache>
                <c:formatCode>0.00</c:formatCode>
                <c:ptCount val="5"/>
                <c:pt idx="0">
                  <c:v>17.870722433460045</c:v>
                </c:pt>
                <c:pt idx="1">
                  <c:v>38.276299112801063</c:v>
                </c:pt>
                <c:pt idx="2">
                  <c:v>19.138149556400506</c:v>
                </c:pt>
                <c:pt idx="3">
                  <c:v>10.392902408111533</c:v>
                </c:pt>
                <c:pt idx="4">
                  <c:v>35.741444866920148</c:v>
                </c:pt>
              </c:numCache>
            </c:numRef>
          </c:val>
        </c:ser>
        <c:dLbls>
          <c:showLegendKey val="0"/>
          <c:showVal val="0"/>
          <c:showCatName val="0"/>
          <c:showSerName val="0"/>
          <c:showPercent val="0"/>
          <c:showBubbleSize val="0"/>
        </c:dLbls>
        <c:gapWidth val="150"/>
        <c:axId val="84958208"/>
        <c:axId val="85013248"/>
      </c:barChart>
      <c:catAx>
        <c:axId val="84958208"/>
        <c:scaling>
          <c:orientation val="minMax"/>
        </c:scaling>
        <c:delete val="0"/>
        <c:axPos val="l"/>
        <c:majorTickMark val="out"/>
        <c:minorTickMark val="none"/>
        <c:tickLblPos val="nextTo"/>
        <c:crossAx val="85013248"/>
        <c:crosses val="autoZero"/>
        <c:auto val="1"/>
        <c:lblAlgn val="ctr"/>
        <c:lblOffset val="100"/>
        <c:noMultiLvlLbl val="0"/>
      </c:catAx>
      <c:valAx>
        <c:axId val="85013248"/>
        <c:scaling>
          <c:orientation val="minMax"/>
        </c:scaling>
        <c:delete val="0"/>
        <c:axPos val="b"/>
        <c:majorGridlines/>
        <c:numFmt formatCode="0.00" sourceLinked="1"/>
        <c:majorTickMark val="out"/>
        <c:minorTickMark val="none"/>
        <c:tickLblPos val="nextTo"/>
        <c:crossAx val="84958208"/>
        <c:crosses val="autoZero"/>
        <c:crossBetween val="between"/>
      </c:valAx>
    </c:plotArea>
    <c:legend>
      <c:legendPos val="b"/>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сводная!$B$3:$B$8</c:f>
              <c:strCache>
                <c:ptCount val="6"/>
                <c:pt idx="0">
                  <c:v>0-2 года</c:v>
                </c:pt>
                <c:pt idx="1">
                  <c:v>3-5 лет</c:v>
                </c:pt>
                <c:pt idx="2">
                  <c:v>6-10 лет</c:v>
                </c:pt>
                <c:pt idx="3">
                  <c:v>11-15 лет</c:v>
                </c:pt>
                <c:pt idx="4">
                  <c:v>16-20 лет</c:v>
                </c:pt>
                <c:pt idx="5">
                  <c:v>21 год и больше</c:v>
                </c:pt>
              </c:strCache>
            </c:strRef>
          </c:cat>
          <c:val>
            <c:numRef>
              <c:f>сводная!$D$3:$D$8</c:f>
              <c:numCache>
                <c:formatCode>0.00</c:formatCode>
                <c:ptCount val="6"/>
                <c:pt idx="0">
                  <c:v>19.32826362484159</c:v>
                </c:pt>
                <c:pt idx="1">
                  <c:v>20.215462610899873</c:v>
                </c:pt>
                <c:pt idx="2">
                  <c:v>24.081115335868187</c:v>
                </c:pt>
                <c:pt idx="3">
                  <c:v>12.610899873257306</c:v>
                </c:pt>
                <c:pt idx="4">
                  <c:v>10.329531051964524</c:v>
                </c:pt>
                <c:pt idx="5">
                  <c:v>13.434727503168567</c:v>
                </c:pt>
              </c:numCache>
            </c:numRef>
          </c:val>
        </c:ser>
        <c:dLbls>
          <c:showLegendKey val="0"/>
          <c:showVal val="0"/>
          <c:showCatName val="0"/>
          <c:showSerName val="0"/>
          <c:showPercent val="0"/>
          <c:showBubbleSize val="0"/>
        </c:dLbls>
        <c:gapWidth val="100"/>
        <c:axId val="116537216"/>
        <c:axId val="120651776"/>
      </c:barChart>
      <c:catAx>
        <c:axId val="116537216"/>
        <c:scaling>
          <c:orientation val="minMax"/>
        </c:scaling>
        <c:delete val="0"/>
        <c:axPos val="b"/>
        <c:majorTickMark val="out"/>
        <c:minorTickMark val="none"/>
        <c:tickLblPos val="nextTo"/>
        <c:crossAx val="120651776"/>
        <c:crosses val="autoZero"/>
        <c:auto val="1"/>
        <c:lblAlgn val="ctr"/>
        <c:lblOffset val="100"/>
        <c:noMultiLvlLbl val="0"/>
      </c:catAx>
      <c:valAx>
        <c:axId val="120651776"/>
        <c:scaling>
          <c:orientation val="minMax"/>
        </c:scaling>
        <c:delete val="0"/>
        <c:axPos val="l"/>
        <c:majorGridlines/>
        <c:numFmt formatCode="0.00" sourceLinked="1"/>
        <c:majorTickMark val="out"/>
        <c:minorTickMark val="none"/>
        <c:tickLblPos val="nextTo"/>
        <c:crossAx val="116537216"/>
        <c:crosses val="autoZero"/>
        <c:crossBetween val="between"/>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сводная!$D$2</c:f>
              <c:strCache>
                <c:ptCount val="1"/>
                <c:pt idx="0">
                  <c:v>Образовательных организаций</c:v>
                </c:pt>
              </c:strCache>
            </c:strRef>
          </c:tx>
          <c:invertIfNegative val="0"/>
          <c:dLbls>
            <c:showLegendKey val="0"/>
            <c:showVal val="1"/>
            <c:showCatName val="0"/>
            <c:showSerName val="0"/>
            <c:showPercent val="0"/>
            <c:showBubbleSize val="0"/>
            <c:showLeaderLines val="0"/>
          </c:dLbls>
          <c:cat>
            <c:strRef>
              <c:f>сводная!$A$3:$A$6</c:f>
              <c:strCache>
                <c:ptCount val="4"/>
                <c:pt idx="0">
                  <c:v>Ярославль</c:v>
                </c:pt>
                <c:pt idx="1">
                  <c:v>Другие города</c:v>
                </c:pt>
                <c:pt idx="2">
                  <c:v>Поселковые</c:v>
                </c:pt>
                <c:pt idx="3">
                  <c:v>Сельские</c:v>
                </c:pt>
              </c:strCache>
            </c:strRef>
          </c:cat>
          <c:val>
            <c:numRef>
              <c:f>сводная!$D$3:$D$6</c:f>
              <c:numCache>
                <c:formatCode>0.00</c:formatCode>
                <c:ptCount val="4"/>
                <c:pt idx="0">
                  <c:v>21.645021645021629</c:v>
                </c:pt>
                <c:pt idx="1">
                  <c:v>21.212121212121126</c:v>
                </c:pt>
                <c:pt idx="2">
                  <c:v>5.6277056277056072</c:v>
                </c:pt>
                <c:pt idx="3">
                  <c:v>51.515151515151516</c:v>
                </c:pt>
              </c:numCache>
            </c:numRef>
          </c:val>
        </c:ser>
        <c:ser>
          <c:idx val="1"/>
          <c:order val="1"/>
          <c:tx>
            <c:strRef>
              <c:f>сводная!$E$2</c:f>
              <c:strCache>
                <c:ptCount val="1"/>
                <c:pt idx="0">
                  <c:v>человек</c:v>
                </c:pt>
              </c:strCache>
            </c:strRef>
          </c:tx>
          <c:invertIfNegative val="0"/>
          <c:dLbls>
            <c:showLegendKey val="0"/>
            <c:showVal val="1"/>
            <c:showCatName val="0"/>
            <c:showSerName val="0"/>
            <c:showPercent val="0"/>
            <c:showBubbleSize val="0"/>
            <c:showLeaderLines val="0"/>
          </c:dLbls>
          <c:cat>
            <c:strRef>
              <c:f>сводная!$A$3:$A$6</c:f>
              <c:strCache>
                <c:ptCount val="4"/>
                <c:pt idx="0">
                  <c:v>Ярославль</c:v>
                </c:pt>
                <c:pt idx="1">
                  <c:v>Другие города</c:v>
                </c:pt>
                <c:pt idx="2">
                  <c:v>Поселковые</c:v>
                </c:pt>
                <c:pt idx="3">
                  <c:v>Сельские</c:v>
                </c:pt>
              </c:strCache>
            </c:strRef>
          </c:cat>
          <c:val>
            <c:numRef>
              <c:f>сводная!$E$3:$E$6</c:f>
              <c:numCache>
                <c:formatCode>0.00</c:formatCode>
                <c:ptCount val="4"/>
                <c:pt idx="0">
                  <c:v>20.335700451904454</c:v>
                </c:pt>
                <c:pt idx="1">
                  <c:v>30.729502905100002</c:v>
                </c:pt>
                <c:pt idx="2">
                  <c:v>8.8444157520981239</c:v>
                </c:pt>
                <c:pt idx="3">
                  <c:v>40.09038089089735</c:v>
                </c:pt>
              </c:numCache>
            </c:numRef>
          </c:val>
        </c:ser>
        <c:dLbls>
          <c:showLegendKey val="0"/>
          <c:showVal val="0"/>
          <c:showCatName val="0"/>
          <c:showSerName val="0"/>
          <c:showPercent val="0"/>
          <c:showBubbleSize val="0"/>
        </c:dLbls>
        <c:gapWidth val="150"/>
        <c:axId val="170983808"/>
        <c:axId val="170985344"/>
      </c:barChart>
      <c:catAx>
        <c:axId val="170983808"/>
        <c:scaling>
          <c:orientation val="minMax"/>
        </c:scaling>
        <c:delete val="0"/>
        <c:axPos val="b"/>
        <c:majorTickMark val="out"/>
        <c:minorTickMark val="none"/>
        <c:tickLblPos val="nextTo"/>
        <c:crossAx val="170985344"/>
        <c:crosses val="autoZero"/>
        <c:auto val="1"/>
        <c:lblAlgn val="ctr"/>
        <c:lblOffset val="100"/>
        <c:noMultiLvlLbl val="0"/>
      </c:catAx>
      <c:valAx>
        <c:axId val="170985344"/>
        <c:scaling>
          <c:orientation val="minMax"/>
        </c:scaling>
        <c:delete val="0"/>
        <c:axPos val="l"/>
        <c:majorGridlines/>
        <c:numFmt formatCode="0.00" sourceLinked="1"/>
        <c:majorTickMark val="out"/>
        <c:minorTickMark val="none"/>
        <c:tickLblPos val="nextTo"/>
        <c:crossAx val="170983808"/>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сводная!$E$1</c:f>
              <c:strCache>
                <c:ptCount val="1"/>
                <c:pt idx="0">
                  <c:v>Образовательных организации</c:v>
                </c:pt>
              </c:strCache>
            </c:strRef>
          </c:tx>
          <c:invertIfNegative val="0"/>
          <c:dLbls>
            <c:showLegendKey val="0"/>
            <c:showVal val="1"/>
            <c:showCatName val="0"/>
            <c:showSerName val="0"/>
            <c:showPercent val="0"/>
            <c:showBubbleSize val="0"/>
            <c:showLeaderLines val="0"/>
          </c:dLbls>
          <c:cat>
            <c:strRef>
              <c:f>сводная!$B$2:$B$7</c:f>
              <c:strCache>
                <c:ptCount val="6"/>
                <c:pt idx="0">
                  <c:v>Лицеи, гимназии, ШУИОП</c:v>
                </c:pt>
                <c:pt idx="1">
                  <c:v>Большие городские школы</c:v>
                </c:pt>
                <c:pt idx="2">
                  <c:v>Малые городские школы</c:v>
                </c:pt>
                <c:pt idx="3">
                  <c:v>Поселковые школы</c:v>
                </c:pt>
                <c:pt idx="4">
                  <c:v>Сельские школы</c:v>
                </c:pt>
                <c:pt idx="5">
                  <c:v>Основные школы</c:v>
                </c:pt>
              </c:strCache>
            </c:strRef>
          </c:cat>
          <c:val>
            <c:numRef>
              <c:f>сводная!$E$2:$E$7</c:f>
              <c:numCache>
                <c:formatCode>0.00</c:formatCode>
                <c:ptCount val="6"/>
                <c:pt idx="0">
                  <c:v>3.4632034632034627</c:v>
                </c:pt>
                <c:pt idx="1">
                  <c:v>29.870129870129752</c:v>
                </c:pt>
                <c:pt idx="2">
                  <c:v>5.6277056277056072</c:v>
                </c:pt>
                <c:pt idx="3">
                  <c:v>11.255411255411284</c:v>
                </c:pt>
                <c:pt idx="4">
                  <c:v>31.601731601731586</c:v>
                </c:pt>
                <c:pt idx="5">
                  <c:v>18.181818181818247</c:v>
                </c:pt>
              </c:numCache>
            </c:numRef>
          </c:val>
        </c:ser>
        <c:ser>
          <c:idx val="1"/>
          <c:order val="1"/>
          <c:tx>
            <c:strRef>
              <c:f>сводная!$F$1</c:f>
              <c:strCache>
                <c:ptCount val="1"/>
                <c:pt idx="0">
                  <c:v>человек</c:v>
                </c:pt>
              </c:strCache>
            </c:strRef>
          </c:tx>
          <c:invertIfNegative val="0"/>
          <c:dLbls>
            <c:showLegendKey val="0"/>
            <c:showVal val="1"/>
            <c:showCatName val="0"/>
            <c:showSerName val="0"/>
            <c:showPercent val="0"/>
            <c:showBubbleSize val="0"/>
            <c:showLeaderLines val="0"/>
          </c:dLbls>
          <c:cat>
            <c:strRef>
              <c:f>сводная!$B$2:$B$7</c:f>
              <c:strCache>
                <c:ptCount val="6"/>
                <c:pt idx="0">
                  <c:v>Лицеи, гимназии, ШУИОП</c:v>
                </c:pt>
                <c:pt idx="1">
                  <c:v>Большие городские школы</c:v>
                </c:pt>
                <c:pt idx="2">
                  <c:v>Малые городские школы</c:v>
                </c:pt>
                <c:pt idx="3">
                  <c:v>Поселковые школы</c:v>
                </c:pt>
                <c:pt idx="4">
                  <c:v>Сельские школы</c:v>
                </c:pt>
                <c:pt idx="5">
                  <c:v>Основные школы</c:v>
                </c:pt>
              </c:strCache>
            </c:strRef>
          </c:cat>
          <c:val>
            <c:numRef>
              <c:f>сводная!$F$2:$F$7</c:f>
              <c:numCache>
                <c:formatCode>0.00</c:formatCode>
                <c:ptCount val="6"/>
                <c:pt idx="0">
                  <c:v>1.8076178179470628</c:v>
                </c:pt>
                <c:pt idx="1">
                  <c:v>36.60426081342802</c:v>
                </c:pt>
                <c:pt idx="2">
                  <c:v>7.4887023886378463</c:v>
                </c:pt>
                <c:pt idx="3">
                  <c:v>18.657198192382243</c:v>
                </c:pt>
                <c:pt idx="4">
                  <c:v>21.691413815364729</c:v>
                </c:pt>
                <c:pt idx="5">
                  <c:v>13.750806972240154</c:v>
                </c:pt>
              </c:numCache>
            </c:numRef>
          </c:val>
        </c:ser>
        <c:dLbls>
          <c:showLegendKey val="0"/>
          <c:showVal val="0"/>
          <c:showCatName val="0"/>
          <c:showSerName val="0"/>
          <c:showPercent val="0"/>
          <c:showBubbleSize val="0"/>
        </c:dLbls>
        <c:gapWidth val="150"/>
        <c:axId val="177138688"/>
        <c:axId val="178884992"/>
      </c:barChart>
      <c:catAx>
        <c:axId val="177138688"/>
        <c:scaling>
          <c:orientation val="minMax"/>
        </c:scaling>
        <c:delete val="0"/>
        <c:axPos val="b"/>
        <c:majorTickMark val="out"/>
        <c:minorTickMark val="none"/>
        <c:tickLblPos val="nextTo"/>
        <c:crossAx val="178884992"/>
        <c:crosses val="autoZero"/>
        <c:auto val="1"/>
        <c:lblAlgn val="ctr"/>
        <c:lblOffset val="100"/>
        <c:noMultiLvlLbl val="0"/>
      </c:catAx>
      <c:valAx>
        <c:axId val="178884992"/>
        <c:scaling>
          <c:orientation val="minMax"/>
        </c:scaling>
        <c:delete val="0"/>
        <c:axPos val="l"/>
        <c:majorGridlines/>
        <c:numFmt formatCode="0.00" sourceLinked="1"/>
        <c:majorTickMark val="out"/>
        <c:minorTickMark val="none"/>
        <c:tickLblPos val="nextTo"/>
        <c:crossAx val="177138688"/>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сводная!$A$83</c:f>
              <c:strCache>
                <c:ptCount val="1"/>
                <c:pt idx="0">
                  <c:v>20-30</c:v>
                </c:pt>
              </c:strCache>
            </c:strRef>
          </c:tx>
          <c:spPr>
            <a:solidFill>
              <a:srgbClr val="00B0F0"/>
            </a:solidFill>
            <a:ln>
              <a:solidFill>
                <a:schemeClr val="tx1"/>
              </a:solidFill>
            </a:ln>
          </c:spPr>
          <c:invertIfNegative val="0"/>
          <c:cat>
            <c:strRef>
              <c:f>сводная!$B$82:$E$82</c:f>
              <c:strCache>
                <c:ptCount val="4"/>
                <c:pt idx="0">
                  <c:v>Ярославль</c:v>
                </c:pt>
                <c:pt idx="1">
                  <c:v>Другие города</c:v>
                </c:pt>
                <c:pt idx="2">
                  <c:v>Поселковые</c:v>
                </c:pt>
                <c:pt idx="3">
                  <c:v>Сельские</c:v>
                </c:pt>
              </c:strCache>
            </c:strRef>
          </c:cat>
          <c:val>
            <c:numRef>
              <c:f>сводная!$B$83:$E$83</c:f>
              <c:numCache>
                <c:formatCode>0.00</c:formatCode>
                <c:ptCount val="4"/>
                <c:pt idx="0">
                  <c:v>28.253968253968253</c:v>
                </c:pt>
                <c:pt idx="1">
                  <c:v>18.487394957983138</c:v>
                </c:pt>
                <c:pt idx="2">
                  <c:v>15.328467153284672</c:v>
                </c:pt>
                <c:pt idx="3">
                  <c:v>14.170692431562006</c:v>
                </c:pt>
              </c:numCache>
            </c:numRef>
          </c:val>
        </c:ser>
        <c:ser>
          <c:idx val="1"/>
          <c:order val="1"/>
          <c:tx>
            <c:strRef>
              <c:f>сводная!$A$84</c:f>
              <c:strCache>
                <c:ptCount val="1"/>
                <c:pt idx="0">
                  <c:v>31-40</c:v>
                </c:pt>
              </c:strCache>
            </c:strRef>
          </c:tx>
          <c:spPr>
            <a:solidFill>
              <a:srgbClr val="FF0000"/>
            </a:solidFill>
            <a:ln>
              <a:solidFill>
                <a:prstClr val="black"/>
              </a:solidFill>
            </a:ln>
          </c:spPr>
          <c:invertIfNegative val="0"/>
          <c:cat>
            <c:strRef>
              <c:f>сводная!$B$82:$E$82</c:f>
              <c:strCache>
                <c:ptCount val="4"/>
                <c:pt idx="0">
                  <c:v>Ярославль</c:v>
                </c:pt>
                <c:pt idx="1">
                  <c:v>Другие города</c:v>
                </c:pt>
                <c:pt idx="2">
                  <c:v>Поселковые</c:v>
                </c:pt>
                <c:pt idx="3">
                  <c:v>Сельские</c:v>
                </c:pt>
              </c:strCache>
            </c:strRef>
          </c:cat>
          <c:val>
            <c:numRef>
              <c:f>сводная!$B$84:$E$84</c:f>
              <c:numCache>
                <c:formatCode>0.00</c:formatCode>
                <c:ptCount val="4"/>
                <c:pt idx="0">
                  <c:v>16.19047619047619</c:v>
                </c:pt>
                <c:pt idx="1">
                  <c:v>19.327731092436977</c:v>
                </c:pt>
                <c:pt idx="2">
                  <c:v>13.138686131386862</c:v>
                </c:pt>
                <c:pt idx="3">
                  <c:v>15.619967793880818</c:v>
                </c:pt>
              </c:numCache>
            </c:numRef>
          </c:val>
        </c:ser>
        <c:ser>
          <c:idx val="2"/>
          <c:order val="2"/>
          <c:tx>
            <c:strRef>
              <c:f>сводная!$A$85</c:f>
              <c:strCache>
                <c:ptCount val="1"/>
                <c:pt idx="0">
                  <c:v>41-50</c:v>
                </c:pt>
              </c:strCache>
            </c:strRef>
          </c:tx>
          <c:spPr>
            <a:solidFill>
              <a:srgbClr val="92D050"/>
            </a:solidFill>
            <a:ln>
              <a:solidFill>
                <a:prstClr val="black"/>
              </a:solidFill>
            </a:ln>
          </c:spPr>
          <c:invertIfNegative val="0"/>
          <c:cat>
            <c:strRef>
              <c:f>сводная!$B$82:$E$82</c:f>
              <c:strCache>
                <c:ptCount val="4"/>
                <c:pt idx="0">
                  <c:v>Ярославль</c:v>
                </c:pt>
                <c:pt idx="1">
                  <c:v>Другие города</c:v>
                </c:pt>
                <c:pt idx="2">
                  <c:v>Поселковые</c:v>
                </c:pt>
                <c:pt idx="3">
                  <c:v>Сельские</c:v>
                </c:pt>
              </c:strCache>
            </c:strRef>
          </c:cat>
          <c:val>
            <c:numRef>
              <c:f>сводная!$B$85:$E$85</c:f>
              <c:numCache>
                <c:formatCode>0.00</c:formatCode>
                <c:ptCount val="4"/>
                <c:pt idx="0">
                  <c:v>26.031746031745971</c:v>
                </c:pt>
                <c:pt idx="1">
                  <c:v>30.042016806722597</c:v>
                </c:pt>
                <c:pt idx="2">
                  <c:v>35.766423357664195</c:v>
                </c:pt>
                <c:pt idx="3">
                  <c:v>29.790660225442828</c:v>
                </c:pt>
              </c:numCache>
            </c:numRef>
          </c:val>
        </c:ser>
        <c:ser>
          <c:idx val="3"/>
          <c:order val="3"/>
          <c:tx>
            <c:strRef>
              <c:f>сводная!$A$86</c:f>
              <c:strCache>
                <c:ptCount val="1"/>
                <c:pt idx="0">
                  <c:v>51-60</c:v>
                </c:pt>
              </c:strCache>
            </c:strRef>
          </c:tx>
          <c:spPr>
            <a:solidFill>
              <a:srgbClr val="7030A0"/>
            </a:solidFill>
            <a:ln>
              <a:solidFill>
                <a:prstClr val="black"/>
              </a:solidFill>
            </a:ln>
          </c:spPr>
          <c:invertIfNegative val="0"/>
          <c:cat>
            <c:strRef>
              <c:f>сводная!$B$82:$E$82</c:f>
              <c:strCache>
                <c:ptCount val="4"/>
                <c:pt idx="0">
                  <c:v>Ярославль</c:v>
                </c:pt>
                <c:pt idx="1">
                  <c:v>Другие города</c:v>
                </c:pt>
                <c:pt idx="2">
                  <c:v>Поселковые</c:v>
                </c:pt>
                <c:pt idx="3">
                  <c:v>Сельские</c:v>
                </c:pt>
              </c:strCache>
            </c:strRef>
          </c:cat>
          <c:val>
            <c:numRef>
              <c:f>сводная!$B$86:$E$86</c:f>
              <c:numCache>
                <c:formatCode>0.00</c:formatCode>
                <c:ptCount val="4"/>
                <c:pt idx="0">
                  <c:v>17.777777777777779</c:v>
                </c:pt>
                <c:pt idx="1">
                  <c:v>25</c:v>
                </c:pt>
                <c:pt idx="2">
                  <c:v>22.627737226277372</c:v>
                </c:pt>
                <c:pt idx="3">
                  <c:v>31.723027375201223</c:v>
                </c:pt>
              </c:numCache>
            </c:numRef>
          </c:val>
        </c:ser>
        <c:ser>
          <c:idx val="4"/>
          <c:order val="4"/>
          <c:tx>
            <c:strRef>
              <c:f>сводная!$A$87</c:f>
              <c:strCache>
                <c:ptCount val="1"/>
                <c:pt idx="0">
                  <c:v>61-76</c:v>
                </c:pt>
              </c:strCache>
            </c:strRef>
          </c:tx>
          <c:spPr>
            <a:solidFill>
              <a:schemeClr val="accent6">
                <a:lumMod val="75000"/>
              </a:schemeClr>
            </a:solidFill>
            <a:ln>
              <a:solidFill>
                <a:prstClr val="black"/>
              </a:solidFill>
            </a:ln>
          </c:spPr>
          <c:invertIfNegative val="0"/>
          <c:cat>
            <c:strRef>
              <c:f>сводная!$B$82:$E$82</c:f>
              <c:strCache>
                <c:ptCount val="4"/>
                <c:pt idx="0">
                  <c:v>Ярославль</c:v>
                </c:pt>
                <c:pt idx="1">
                  <c:v>Другие города</c:v>
                </c:pt>
                <c:pt idx="2">
                  <c:v>Поселковые</c:v>
                </c:pt>
                <c:pt idx="3">
                  <c:v>Сельские</c:v>
                </c:pt>
              </c:strCache>
            </c:strRef>
          </c:cat>
          <c:val>
            <c:numRef>
              <c:f>сводная!$B$87:$E$87</c:f>
              <c:numCache>
                <c:formatCode>0.00</c:formatCode>
                <c:ptCount val="4"/>
                <c:pt idx="0">
                  <c:v>11.746031746031713</c:v>
                </c:pt>
                <c:pt idx="1">
                  <c:v>7.1428571428571415</c:v>
                </c:pt>
                <c:pt idx="2">
                  <c:v>13.138686131386862</c:v>
                </c:pt>
                <c:pt idx="3">
                  <c:v>8.6956521739130448</c:v>
                </c:pt>
              </c:numCache>
            </c:numRef>
          </c:val>
        </c:ser>
        <c:dLbls>
          <c:showLegendKey val="0"/>
          <c:showVal val="0"/>
          <c:showCatName val="0"/>
          <c:showSerName val="0"/>
          <c:showPercent val="0"/>
          <c:showBubbleSize val="0"/>
        </c:dLbls>
        <c:gapWidth val="150"/>
        <c:overlap val="100"/>
        <c:axId val="79249792"/>
        <c:axId val="79251328"/>
      </c:barChart>
      <c:catAx>
        <c:axId val="79249792"/>
        <c:scaling>
          <c:orientation val="minMax"/>
        </c:scaling>
        <c:delete val="0"/>
        <c:axPos val="b"/>
        <c:majorTickMark val="out"/>
        <c:minorTickMark val="none"/>
        <c:tickLblPos val="nextTo"/>
        <c:crossAx val="79251328"/>
        <c:crosses val="autoZero"/>
        <c:auto val="1"/>
        <c:lblAlgn val="ctr"/>
        <c:lblOffset val="100"/>
        <c:noMultiLvlLbl val="0"/>
      </c:catAx>
      <c:valAx>
        <c:axId val="79251328"/>
        <c:scaling>
          <c:orientation val="minMax"/>
        </c:scaling>
        <c:delete val="0"/>
        <c:axPos val="l"/>
        <c:majorGridlines/>
        <c:numFmt formatCode="0.00" sourceLinked="1"/>
        <c:majorTickMark val="out"/>
        <c:minorTickMark val="none"/>
        <c:tickLblPos val="nextTo"/>
        <c:crossAx val="79249792"/>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v>20-30 лет</c:v>
          </c:tx>
          <c:spPr>
            <a:solidFill>
              <a:srgbClr val="00B0F0"/>
            </a:solidFill>
            <a:ln>
              <a:solidFill>
                <a:prstClr val="black"/>
              </a:solidFill>
            </a:ln>
          </c:spPr>
          <c:invertIfNegative val="0"/>
          <c:cat>
            <c:strRef>
              <c:f>сводная!$C$83:$H$83</c:f>
              <c:strCache>
                <c:ptCount val="6"/>
                <c:pt idx="0">
                  <c:v>Лицеи</c:v>
                </c:pt>
                <c:pt idx="1">
                  <c:v>БГШ</c:v>
                </c:pt>
                <c:pt idx="2">
                  <c:v>МГШ</c:v>
                </c:pt>
                <c:pt idx="3">
                  <c:v>Поселк</c:v>
                </c:pt>
                <c:pt idx="4">
                  <c:v>Сельск</c:v>
                </c:pt>
                <c:pt idx="5">
                  <c:v>Основн</c:v>
                </c:pt>
              </c:strCache>
            </c:strRef>
          </c:cat>
          <c:val>
            <c:numRef>
              <c:f>сводная!$C$84:$H$84</c:f>
              <c:numCache>
                <c:formatCode>0.00</c:formatCode>
                <c:ptCount val="6"/>
                <c:pt idx="0">
                  <c:v>14.285714285714286</c:v>
                </c:pt>
                <c:pt idx="1">
                  <c:v>23.633156966490354</c:v>
                </c:pt>
                <c:pt idx="2">
                  <c:v>20.689655172413794</c:v>
                </c:pt>
                <c:pt idx="3">
                  <c:v>14.53287197231834</c:v>
                </c:pt>
                <c:pt idx="4">
                  <c:v>13.988095238095267</c:v>
                </c:pt>
                <c:pt idx="5">
                  <c:v>16.431924882629087</c:v>
                </c:pt>
              </c:numCache>
            </c:numRef>
          </c:val>
        </c:ser>
        <c:ser>
          <c:idx val="1"/>
          <c:order val="1"/>
          <c:tx>
            <c:v>31-40 лет</c:v>
          </c:tx>
          <c:spPr>
            <a:solidFill>
              <a:srgbClr val="FF0000"/>
            </a:solidFill>
            <a:ln>
              <a:solidFill>
                <a:prstClr val="black"/>
              </a:solidFill>
            </a:ln>
          </c:spPr>
          <c:invertIfNegative val="0"/>
          <c:cat>
            <c:strRef>
              <c:f>сводная!$C$83:$H$83</c:f>
              <c:strCache>
                <c:ptCount val="6"/>
                <c:pt idx="0">
                  <c:v>Лицеи</c:v>
                </c:pt>
                <c:pt idx="1">
                  <c:v>БГШ</c:v>
                </c:pt>
                <c:pt idx="2">
                  <c:v>МГШ</c:v>
                </c:pt>
                <c:pt idx="3">
                  <c:v>Поселк</c:v>
                </c:pt>
                <c:pt idx="4">
                  <c:v>Сельск</c:v>
                </c:pt>
                <c:pt idx="5">
                  <c:v>Основн</c:v>
                </c:pt>
              </c:strCache>
            </c:strRef>
          </c:cat>
          <c:val>
            <c:numRef>
              <c:f>сводная!$C$85:$H$85</c:f>
              <c:numCache>
                <c:formatCode>0.00</c:formatCode>
                <c:ptCount val="6"/>
                <c:pt idx="0">
                  <c:v>28.571428571428569</c:v>
                </c:pt>
                <c:pt idx="1">
                  <c:v>16.402116402116402</c:v>
                </c:pt>
                <c:pt idx="2">
                  <c:v>24.137931034482822</c:v>
                </c:pt>
                <c:pt idx="3">
                  <c:v>21.453287197231827</c:v>
                </c:pt>
                <c:pt idx="4">
                  <c:v>11.309523809523824</c:v>
                </c:pt>
                <c:pt idx="5">
                  <c:v>13.615023474178399</c:v>
                </c:pt>
              </c:numCache>
            </c:numRef>
          </c:val>
        </c:ser>
        <c:ser>
          <c:idx val="2"/>
          <c:order val="2"/>
          <c:tx>
            <c:v>41-50 лет</c:v>
          </c:tx>
          <c:spPr>
            <a:solidFill>
              <a:srgbClr val="92D050"/>
            </a:solidFill>
            <a:ln>
              <a:solidFill>
                <a:prstClr val="black"/>
              </a:solidFill>
            </a:ln>
          </c:spPr>
          <c:invertIfNegative val="0"/>
          <c:cat>
            <c:strRef>
              <c:f>сводная!$C$83:$H$83</c:f>
              <c:strCache>
                <c:ptCount val="6"/>
                <c:pt idx="0">
                  <c:v>Лицеи</c:v>
                </c:pt>
                <c:pt idx="1">
                  <c:v>БГШ</c:v>
                </c:pt>
                <c:pt idx="2">
                  <c:v>МГШ</c:v>
                </c:pt>
                <c:pt idx="3">
                  <c:v>Поселк</c:v>
                </c:pt>
                <c:pt idx="4">
                  <c:v>Сельск</c:v>
                </c:pt>
                <c:pt idx="5">
                  <c:v>Основн</c:v>
                </c:pt>
              </c:strCache>
            </c:strRef>
          </c:cat>
          <c:val>
            <c:numRef>
              <c:f>сводная!$C$86:$H$86</c:f>
              <c:numCache>
                <c:formatCode>0.00</c:formatCode>
                <c:ptCount val="6"/>
                <c:pt idx="0">
                  <c:v>25</c:v>
                </c:pt>
                <c:pt idx="1">
                  <c:v>28.395061728395095</c:v>
                </c:pt>
                <c:pt idx="2">
                  <c:v>21.551724137930989</c:v>
                </c:pt>
                <c:pt idx="3">
                  <c:v>33.910034602076124</c:v>
                </c:pt>
                <c:pt idx="4">
                  <c:v>31.845238095238088</c:v>
                </c:pt>
                <c:pt idx="5">
                  <c:v>28.638497652582164</c:v>
                </c:pt>
              </c:numCache>
            </c:numRef>
          </c:val>
        </c:ser>
        <c:ser>
          <c:idx val="3"/>
          <c:order val="3"/>
          <c:tx>
            <c:v>51-60 лет</c:v>
          </c:tx>
          <c:spPr>
            <a:solidFill>
              <a:srgbClr val="7030A0"/>
            </a:solidFill>
            <a:ln>
              <a:solidFill>
                <a:prstClr val="black"/>
              </a:solidFill>
            </a:ln>
          </c:spPr>
          <c:invertIfNegative val="0"/>
          <c:cat>
            <c:strRef>
              <c:f>сводная!$C$83:$H$83</c:f>
              <c:strCache>
                <c:ptCount val="6"/>
                <c:pt idx="0">
                  <c:v>Лицеи</c:v>
                </c:pt>
                <c:pt idx="1">
                  <c:v>БГШ</c:v>
                </c:pt>
                <c:pt idx="2">
                  <c:v>МГШ</c:v>
                </c:pt>
                <c:pt idx="3">
                  <c:v>Поселк</c:v>
                </c:pt>
                <c:pt idx="4">
                  <c:v>Сельск</c:v>
                </c:pt>
                <c:pt idx="5">
                  <c:v>Основн</c:v>
                </c:pt>
              </c:strCache>
            </c:strRef>
          </c:cat>
          <c:val>
            <c:numRef>
              <c:f>сводная!$C$87:$H$87</c:f>
              <c:numCache>
                <c:formatCode>0.00</c:formatCode>
                <c:ptCount val="6"/>
                <c:pt idx="0">
                  <c:v>17.857142857142829</c:v>
                </c:pt>
                <c:pt idx="1">
                  <c:v>22.751322751322729</c:v>
                </c:pt>
                <c:pt idx="2">
                  <c:v>25</c:v>
                </c:pt>
                <c:pt idx="3">
                  <c:v>21.453287197231827</c:v>
                </c:pt>
                <c:pt idx="4">
                  <c:v>32.44047619047619</c:v>
                </c:pt>
                <c:pt idx="5">
                  <c:v>32.394366197183096</c:v>
                </c:pt>
              </c:numCache>
            </c:numRef>
          </c:val>
        </c:ser>
        <c:ser>
          <c:idx val="4"/>
          <c:order val="4"/>
          <c:tx>
            <c:v>61-76 лет</c:v>
          </c:tx>
          <c:spPr>
            <a:solidFill>
              <a:schemeClr val="accent6">
                <a:lumMod val="75000"/>
              </a:schemeClr>
            </a:solidFill>
            <a:ln>
              <a:solidFill>
                <a:prstClr val="black"/>
              </a:solidFill>
            </a:ln>
          </c:spPr>
          <c:invertIfNegative val="0"/>
          <c:cat>
            <c:strRef>
              <c:f>сводная!$C$83:$H$83</c:f>
              <c:strCache>
                <c:ptCount val="6"/>
                <c:pt idx="0">
                  <c:v>Лицеи</c:v>
                </c:pt>
                <c:pt idx="1">
                  <c:v>БГШ</c:v>
                </c:pt>
                <c:pt idx="2">
                  <c:v>МГШ</c:v>
                </c:pt>
                <c:pt idx="3">
                  <c:v>Поселк</c:v>
                </c:pt>
                <c:pt idx="4">
                  <c:v>Сельск</c:v>
                </c:pt>
                <c:pt idx="5">
                  <c:v>Основн</c:v>
                </c:pt>
              </c:strCache>
            </c:strRef>
          </c:cat>
          <c:val>
            <c:numRef>
              <c:f>сводная!$C$88:$H$88</c:f>
              <c:numCache>
                <c:formatCode>0.00</c:formatCode>
                <c:ptCount val="6"/>
                <c:pt idx="0">
                  <c:v>14.285714285714286</c:v>
                </c:pt>
                <c:pt idx="1">
                  <c:v>8.8183421516754699</c:v>
                </c:pt>
                <c:pt idx="2">
                  <c:v>8.6206896551724146</c:v>
                </c:pt>
                <c:pt idx="3">
                  <c:v>8.6505190311418705</c:v>
                </c:pt>
                <c:pt idx="4">
                  <c:v>10.416666666666696</c:v>
                </c:pt>
                <c:pt idx="5">
                  <c:v>8.9201877934272567</c:v>
                </c:pt>
              </c:numCache>
            </c:numRef>
          </c:val>
        </c:ser>
        <c:dLbls>
          <c:showLegendKey val="0"/>
          <c:showVal val="0"/>
          <c:showCatName val="0"/>
          <c:showSerName val="0"/>
          <c:showPercent val="0"/>
          <c:showBubbleSize val="0"/>
        </c:dLbls>
        <c:gapWidth val="150"/>
        <c:overlap val="100"/>
        <c:axId val="79287040"/>
        <c:axId val="79288576"/>
      </c:barChart>
      <c:catAx>
        <c:axId val="79287040"/>
        <c:scaling>
          <c:orientation val="minMax"/>
        </c:scaling>
        <c:delete val="0"/>
        <c:axPos val="b"/>
        <c:majorTickMark val="out"/>
        <c:minorTickMark val="none"/>
        <c:tickLblPos val="nextTo"/>
        <c:crossAx val="79288576"/>
        <c:crosses val="autoZero"/>
        <c:auto val="1"/>
        <c:lblAlgn val="ctr"/>
        <c:lblOffset val="100"/>
        <c:noMultiLvlLbl val="0"/>
      </c:catAx>
      <c:valAx>
        <c:axId val="79288576"/>
        <c:scaling>
          <c:orientation val="minMax"/>
        </c:scaling>
        <c:delete val="0"/>
        <c:axPos val="l"/>
        <c:majorGridlines/>
        <c:numFmt formatCode="0.00" sourceLinked="1"/>
        <c:majorTickMark val="out"/>
        <c:minorTickMark val="none"/>
        <c:tickLblPos val="nextTo"/>
        <c:crossAx val="79287040"/>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'виды ОВЗ'!$B$3:$B$12</c:f>
              <c:strCache>
                <c:ptCount val="10"/>
                <c:pt idx="0">
                  <c:v>Глухие</c:v>
                </c:pt>
                <c:pt idx="1">
                  <c:v>Слабослышащие и позднооглохшие</c:v>
                </c:pt>
                <c:pt idx="2">
                  <c:v>Слепые</c:v>
                </c:pt>
                <c:pt idx="3">
                  <c:v>Слабовидящие и поздноослепшие</c:v>
                </c:pt>
                <c:pt idx="4">
                  <c:v>С тяжелыми нарушениями речи</c:v>
                </c:pt>
                <c:pt idx="5">
                  <c:v>С нарушениями опорно-двигательного аппарата</c:v>
                </c:pt>
                <c:pt idx="6">
                  <c:v>С задержкой психического развития</c:v>
                </c:pt>
                <c:pt idx="7">
                  <c:v>С умственной отсталостью</c:v>
                </c:pt>
                <c:pt idx="8">
                  <c:v>С расстройствами аутистического спектра</c:v>
                </c:pt>
                <c:pt idx="9">
                  <c:v>С тяжелыми множественными нарушениями развития</c:v>
                </c:pt>
              </c:strCache>
            </c:strRef>
          </c:cat>
          <c:val>
            <c:numRef>
              <c:f>'виды ОВЗ'!$D$3:$D$12</c:f>
              <c:numCache>
                <c:formatCode>0.00</c:formatCode>
                <c:ptCount val="10"/>
                <c:pt idx="0">
                  <c:v>22.116603295310533</c:v>
                </c:pt>
                <c:pt idx="1">
                  <c:v>22.686945500633712</c:v>
                </c:pt>
                <c:pt idx="2">
                  <c:v>20.532319391634982</c:v>
                </c:pt>
                <c:pt idx="3">
                  <c:v>22.623574144486735</c:v>
                </c:pt>
                <c:pt idx="4">
                  <c:v>33.206590621039311</c:v>
                </c:pt>
                <c:pt idx="5">
                  <c:v>27.820025348542458</c:v>
                </c:pt>
                <c:pt idx="6">
                  <c:v>85.614702154625775</c:v>
                </c:pt>
                <c:pt idx="7">
                  <c:v>52.851711026615945</c:v>
                </c:pt>
                <c:pt idx="8">
                  <c:v>28.390367553865627</c:v>
                </c:pt>
                <c:pt idx="9">
                  <c:v>27.249683143219229</c:v>
                </c:pt>
              </c:numCache>
            </c:numRef>
          </c:val>
        </c:ser>
        <c:dLbls>
          <c:showLegendKey val="0"/>
          <c:showVal val="0"/>
          <c:showCatName val="0"/>
          <c:showSerName val="0"/>
          <c:showPercent val="0"/>
          <c:showBubbleSize val="0"/>
        </c:dLbls>
        <c:gapWidth val="150"/>
        <c:axId val="79302656"/>
        <c:axId val="79304192"/>
      </c:barChart>
      <c:catAx>
        <c:axId val="79302656"/>
        <c:scaling>
          <c:orientation val="minMax"/>
        </c:scaling>
        <c:delete val="0"/>
        <c:axPos val="l"/>
        <c:majorTickMark val="out"/>
        <c:minorTickMark val="none"/>
        <c:tickLblPos val="nextTo"/>
        <c:crossAx val="79304192"/>
        <c:crosses val="autoZero"/>
        <c:auto val="1"/>
        <c:lblAlgn val="ctr"/>
        <c:lblOffset val="100"/>
        <c:noMultiLvlLbl val="0"/>
      </c:catAx>
      <c:valAx>
        <c:axId val="79304192"/>
        <c:scaling>
          <c:orientation val="minMax"/>
        </c:scaling>
        <c:delete val="0"/>
        <c:axPos val="b"/>
        <c:majorGridlines/>
        <c:numFmt formatCode="0.00" sourceLinked="1"/>
        <c:majorTickMark val="out"/>
        <c:minorTickMark val="none"/>
        <c:tickLblPos val="nextTo"/>
        <c:crossAx val="79302656"/>
        <c:crosses val="autoZero"/>
        <c:crossBetween val="between"/>
      </c:valAx>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B0F0"/>
            </a:solidFill>
            <a:ln>
              <a:solidFill>
                <a:schemeClr val="tx1"/>
              </a:solidFill>
            </a:ln>
          </c:spPr>
          <c:invertIfNegative val="0"/>
          <c:cat>
            <c:strRef>
              <c:f>сводная!$B$3:$B$12</c:f>
              <c:strCache>
                <c:ptCount val="10"/>
                <c:pt idx="0">
                  <c:v>Включение в общеобразовательный класс на основе АООП с тьютором и/или ассистентом</c:v>
                </c:pt>
                <c:pt idx="1">
                  <c:v>Включение в общеобразовательный класс на основе АООП без дополнительного сопровождения</c:v>
                </c:pt>
                <c:pt idx="2">
                  <c:v>Включение в общеобразовательный класс на общих основаниях</c:v>
                </c:pt>
                <c:pt idx="3">
                  <c:v>Коррекционный класс в нашей школе</c:v>
                </c:pt>
                <c:pt idx="4">
                  <c:v>Коррекционный класс в специальной школе</c:v>
                </c:pt>
                <c:pt idx="5">
                  <c:v>Обучение на дому</c:v>
                </c:pt>
                <c:pt idx="6">
                  <c:v>Семейное обучение</c:v>
                </c:pt>
                <c:pt idx="7">
                  <c:v>Дистанционное обучение</c:v>
                </c:pt>
                <c:pt idx="8">
                  <c:v>Очно-заочная форма (часть занятий со всеми учениками, часть индивидуально на дому по специальной программе)</c:v>
                </c:pt>
                <c:pt idx="9">
                  <c:v>Другая (какая именно?)</c:v>
                </c:pt>
              </c:strCache>
            </c:strRef>
          </c:cat>
          <c:val>
            <c:numRef>
              <c:f>сводная!$Y$3:$Y$12</c:f>
              <c:numCache>
                <c:formatCode>0.00</c:formatCode>
                <c:ptCount val="10"/>
                <c:pt idx="0">
                  <c:v>12.020860495436763</c:v>
                </c:pt>
                <c:pt idx="1">
                  <c:v>5.6975228161668507</c:v>
                </c:pt>
                <c:pt idx="2">
                  <c:v>5.6844850065188659</c:v>
                </c:pt>
                <c:pt idx="3">
                  <c:v>19.856584093872232</c:v>
                </c:pt>
                <c:pt idx="4">
                  <c:v>26.857887874837033</c:v>
                </c:pt>
                <c:pt idx="5">
                  <c:v>15.606258148630998</c:v>
                </c:pt>
                <c:pt idx="6">
                  <c:v>4.3415906127770505</c:v>
                </c:pt>
                <c:pt idx="7">
                  <c:v>2.4380704041720977</c:v>
                </c:pt>
                <c:pt idx="8">
                  <c:v>7.4315514993481395</c:v>
                </c:pt>
                <c:pt idx="9">
                  <c:v>6.51890482398957E-2</c:v>
                </c:pt>
              </c:numCache>
            </c:numRef>
          </c:val>
        </c:ser>
        <c:dLbls>
          <c:showLegendKey val="0"/>
          <c:showVal val="0"/>
          <c:showCatName val="0"/>
          <c:showSerName val="0"/>
          <c:showPercent val="0"/>
          <c:showBubbleSize val="0"/>
        </c:dLbls>
        <c:gapWidth val="150"/>
        <c:axId val="79311616"/>
        <c:axId val="79313152"/>
      </c:barChart>
      <c:catAx>
        <c:axId val="79311616"/>
        <c:scaling>
          <c:orientation val="minMax"/>
        </c:scaling>
        <c:delete val="0"/>
        <c:axPos val="l"/>
        <c:majorTickMark val="out"/>
        <c:minorTickMark val="none"/>
        <c:tickLblPos val="nextTo"/>
        <c:crossAx val="79313152"/>
        <c:crosses val="autoZero"/>
        <c:auto val="1"/>
        <c:lblAlgn val="ctr"/>
        <c:lblOffset val="100"/>
        <c:noMultiLvlLbl val="0"/>
      </c:catAx>
      <c:valAx>
        <c:axId val="79313152"/>
        <c:scaling>
          <c:orientation val="minMax"/>
        </c:scaling>
        <c:delete val="0"/>
        <c:axPos val="b"/>
        <c:majorGridlines/>
        <c:numFmt formatCode="0.00" sourceLinked="1"/>
        <c:majorTickMark val="out"/>
        <c:minorTickMark val="none"/>
        <c:tickLblPos val="nextTo"/>
        <c:crossAx val="79311616"/>
        <c:crosses val="autoZero"/>
        <c:crossBetween val="between"/>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7A2F6B-E0CA-4B21-A94D-8F574D8B8BC0}" type="datetimeFigureOut">
              <a:rPr lang="ru-RU" smtClean="0"/>
              <a:pPr/>
              <a:t>23.06.2021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C8ECB8-1D43-4285-8DF2-FDCC6BFC873B}" type="slidenum">
              <a:rPr lang="ru-RU" smtClean="0"/>
              <a:pPr/>
              <a:t>‹#›</a:t>
            </a:fld>
            <a:endParaRPr lang="ru-RU"/>
          </a:p>
        </p:txBody>
      </p:sp>
    </p:spTree>
    <p:extLst>
      <p:ext uri="{BB962C8B-B14F-4D97-AF65-F5344CB8AC3E}">
        <p14:creationId xmlns:p14="http://schemas.microsoft.com/office/powerpoint/2010/main" val="21540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БГШ – больше 400 обучающихся, МГШ – меньше 400 обучающихся</a:t>
            </a:r>
            <a:endParaRPr lang="ru-RU" dirty="0"/>
          </a:p>
        </p:txBody>
      </p:sp>
      <p:sp>
        <p:nvSpPr>
          <p:cNvPr id="4" name="Номер слайда 3"/>
          <p:cNvSpPr>
            <a:spLocks noGrp="1"/>
          </p:cNvSpPr>
          <p:nvPr>
            <p:ph type="sldNum" sz="quarter" idx="10"/>
          </p:nvPr>
        </p:nvSpPr>
        <p:spPr/>
        <p:txBody>
          <a:bodyPr/>
          <a:lstStyle/>
          <a:p>
            <a:fld id="{4CC8ECB8-1D43-4285-8DF2-FDCC6BFC873B}" type="slidenum">
              <a:rPr lang="ru-RU" smtClean="0"/>
              <a:pPr/>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Три формы включения – разные выборы для педагогов!</a:t>
            </a:r>
            <a:endParaRPr lang="ru-RU" dirty="0"/>
          </a:p>
        </p:txBody>
      </p:sp>
      <p:sp>
        <p:nvSpPr>
          <p:cNvPr id="4" name="Номер слайда 3"/>
          <p:cNvSpPr>
            <a:spLocks noGrp="1"/>
          </p:cNvSpPr>
          <p:nvPr>
            <p:ph type="sldNum" sz="quarter" idx="10"/>
          </p:nvPr>
        </p:nvSpPr>
        <p:spPr/>
        <p:txBody>
          <a:bodyPr/>
          <a:lstStyle/>
          <a:p>
            <a:fld id="{4CC8ECB8-1D43-4285-8DF2-FDCC6BFC873B}" type="slidenum">
              <a:rPr lang="ru-RU" smtClean="0"/>
              <a:pPr/>
              <a:t>28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Красным цветом отмечены характеристики с «обратным» характером оценки</a:t>
            </a:r>
            <a:endParaRPr lang="ru-RU" dirty="0"/>
          </a:p>
        </p:txBody>
      </p:sp>
      <p:sp>
        <p:nvSpPr>
          <p:cNvPr id="4" name="Номер слайда 3"/>
          <p:cNvSpPr>
            <a:spLocks noGrp="1"/>
          </p:cNvSpPr>
          <p:nvPr>
            <p:ph type="sldNum" sz="quarter" idx="10"/>
          </p:nvPr>
        </p:nvSpPr>
        <p:spPr/>
        <p:txBody>
          <a:bodyPr/>
          <a:lstStyle/>
          <a:p>
            <a:fld id="{4CC8ECB8-1D43-4285-8DF2-FDCC6BFC873B}" type="slidenum">
              <a:rPr lang="ru-RU" smtClean="0"/>
              <a:pPr/>
              <a:t>29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C03AD5-C07B-4EE1-87B0-83C449CFFD12}" type="datetime1">
              <a:rPr lang="ru-RU" smtClean="0"/>
              <a:pPr/>
              <a:t>23.06.2021</a:t>
            </a:fld>
            <a:endParaRPr lang="ru-RU"/>
          </a:p>
        </p:txBody>
      </p:sp>
      <p:sp>
        <p:nvSpPr>
          <p:cNvPr id="5" name="Нижний колонтитул 4"/>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5C3DFB-A5DA-4076-A196-DDC4BCAE63C7}" type="datetime1">
              <a:rPr lang="ru-RU" smtClean="0"/>
              <a:pPr/>
              <a:t>23.06.2021</a:t>
            </a:fld>
            <a:endParaRPr lang="ru-RU"/>
          </a:p>
        </p:txBody>
      </p:sp>
      <p:sp>
        <p:nvSpPr>
          <p:cNvPr id="5" name="Нижний колонтитул 4"/>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F99A2-E6A0-4CFA-AA3B-900FD6984543}" type="datetime1">
              <a:rPr lang="ru-RU" smtClean="0"/>
              <a:pPr/>
              <a:t>23.06.2021</a:t>
            </a:fld>
            <a:endParaRPr lang="ru-RU"/>
          </a:p>
        </p:txBody>
      </p:sp>
      <p:sp>
        <p:nvSpPr>
          <p:cNvPr id="5" name="Нижний колонтитул 4"/>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118502-CB55-4785-9157-9ED8588C3F2A}" type="datetime1">
              <a:rPr lang="ru-RU" smtClean="0"/>
              <a:pPr/>
              <a:t>23.06.2021</a:t>
            </a:fld>
            <a:endParaRPr lang="ru-RU"/>
          </a:p>
        </p:txBody>
      </p:sp>
      <p:sp>
        <p:nvSpPr>
          <p:cNvPr id="5" name="Нижний колонтитул 4"/>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C63860-BD46-4677-9E02-EB280BB049A2}" type="datetime1">
              <a:rPr lang="ru-RU" smtClean="0"/>
              <a:pPr/>
              <a:t>23.06.2021</a:t>
            </a:fld>
            <a:endParaRPr lang="ru-RU"/>
          </a:p>
        </p:txBody>
      </p:sp>
      <p:sp>
        <p:nvSpPr>
          <p:cNvPr id="5" name="Нижний колонтитул 4"/>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12B9ED4-45BB-422B-A545-7AFA875E2C62}" type="datetime1">
              <a:rPr lang="ru-RU" smtClean="0"/>
              <a:pPr/>
              <a:t>23.06.2021</a:t>
            </a:fld>
            <a:endParaRPr lang="ru-RU"/>
          </a:p>
        </p:txBody>
      </p:sp>
      <p:sp>
        <p:nvSpPr>
          <p:cNvPr id="6" name="Нижний колонтитул 5"/>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19CD209-C054-4C45-A348-10D60B5CD17C}" type="datetime1">
              <a:rPr lang="ru-RU" smtClean="0"/>
              <a:pPr/>
              <a:t>23.06.2021</a:t>
            </a:fld>
            <a:endParaRPr lang="ru-RU"/>
          </a:p>
        </p:txBody>
      </p:sp>
      <p:sp>
        <p:nvSpPr>
          <p:cNvPr id="8" name="Нижний колонтитул 7"/>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D75870-E52E-4434-860C-C4D40EE803E4}" type="datetime1">
              <a:rPr lang="ru-RU" smtClean="0"/>
              <a:pPr/>
              <a:t>23.06.2021</a:t>
            </a:fld>
            <a:endParaRPr lang="ru-RU"/>
          </a:p>
        </p:txBody>
      </p:sp>
      <p:sp>
        <p:nvSpPr>
          <p:cNvPr id="4" name="Нижний колонтитул 3"/>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A83B25-2C52-4FE7-8585-9EB22319EC28}" type="datetime1">
              <a:rPr lang="ru-RU" smtClean="0"/>
              <a:pPr/>
              <a:t>23.06.2021</a:t>
            </a:fld>
            <a:endParaRPr lang="ru-RU"/>
          </a:p>
        </p:txBody>
      </p:sp>
      <p:sp>
        <p:nvSpPr>
          <p:cNvPr id="3" name="Нижний колонтитул 2"/>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8F5466-AA71-4E0C-8DDC-C408475CC544}" type="datetime1">
              <a:rPr lang="ru-RU" smtClean="0"/>
              <a:pPr/>
              <a:t>23.06.2021</a:t>
            </a:fld>
            <a:endParaRPr lang="ru-RU"/>
          </a:p>
        </p:txBody>
      </p:sp>
      <p:sp>
        <p:nvSpPr>
          <p:cNvPr id="6" name="Нижний колонтитул 5"/>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273AD4-2371-43E2-9634-38D29A7D03BD}" type="datetime1">
              <a:rPr lang="ru-RU" smtClean="0"/>
              <a:pPr/>
              <a:t>23.06.2021</a:t>
            </a:fld>
            <a:endParaRPr lang="ru-RU"/>
          </a:p>
        </p:txBody>
      </p:sp>
      <p:sp>
        <p:nvSpPr>
          <p:cNvPr id="6" name="Нижний колонтитул 5"/>
          <p:cNvSpPr>
            <a:spLocks noGrp="1"/>
          </p:cNvSpPr>
          <p:nvPr>
            <p:ph type="ftr" sz="quarter" idx="11"/>
          </p:nvPr>
        </p:nvSpPr>
        <p:spPr/>
        <p:txBody>
          <a:body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8B39B-8941-46A2-B65F-83C656E3AF51}" type="datetime1">
              <a:rPr lang="ru-RU" smtClean="0"/>
              <a:pPr/>
              <a:t>23.06.2021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Центр оценки и контроля качества образования Ярославской области             Отдел педагогических измерений</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100" b="1" smtClean="0"/>
              <a:t>Мониторинг</a:t>
            </a:r>
            <a:r>
              <a:rPr lang="ru-RU" sz="3100" b="1" smtClean="0"/>
              <a:t> </a:t>
            </a:r>
            <a:r>
              <a:rPr lang="ru-RU" sz="3100" b="1" dirty="0" smtClean="0"/>
              <a:t>реализации Федерального государственного образовательного стандарта начального общего образования обучающихся с ОВЗ с изучением контекстных факторов </a:t>
            </a:r>
            <a:br>
              <a:rPr lang="ru-RU" sz="3100" b="1" dirty="0" smtClean="0"/>
            </a:br>
            <a:r>
              <a:rPr lang="ru-RU" sz="3100" b="1" dirty="0" smtClean="0"/>
              <a:t>(на основе опроса педагогов)</a:t>
            </a:r>
            <a:r>
              <a:rPr lang="ru-RU" sz="3100" dirty="0" smtClean="0"/>
              <a:t/>
            </a:r>
            <a:br>
              <a:rPr lang="ru-RU" sz="3100" dirty="0" smtClean="0"/>
            </a:br>
            <a:r>
              <a:rPr lang="ru-RU" dirty="0" smtClean="0"/>
              <a:t/>
            </a:r>
            <a:br>
              <a:rPr lang="ru-RU" dirty="0" smtClean="0"/>
            </a:br>
            <a:endParaRPr lang="ru-RU" dirty="0"/>
          </a:p>
        </p:txBody>
      </p:sp>
      <p:sp>
        <p:nvSpPr>
          <p:cNvPr id="7" name="Нижний колонтитул 6"/>
          <p:cNvSpPr>
            <a:spLocks noGrp="1"/>
          </p:cNvSpPr>
          <p:nvPr>
            <p:ph type="ftr" sz="quarter" idx="11"/>
          </p:nvPr>
        </p:nvSpPr>
        <p:spPr>
          <a:xfrm>
            <a:off x="539552"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10</a:t>
            </a:fld>
            <a:endParaRPr lang="ru-RU"/>
          </a:p>
        </p:txBody>
      </p:sp>
      <p:graphicFrame>
        <p:nvGraphicFramePr>
          <p:cNvPr id="6" name="Содержимое 5"/>
          <p:cNvGraphicFramePr>
            <a:graphicFrameLocks noGrp="1"/>
          </p:cNvGraphicFramePr>
          <p:nvPr>
            <p:ph idx="1"/>
          </p:nvPr>
        </p:nvGraphicFramePr>
        <p:xfrm>
          <a:off x="457200" y="404813"/>
          <a:ext cx="8229600" cy="5040411"/>
        </p:xfrm>
        <a:graphic>
          <a:graphicData uri="http://schemas.openxmlformats.org/drawingml/2006/chart">
            <c:chart xmlns:c="http://schemas.openxmlformats.org/drawingml/2006/chart" xmlns:r="http://schemas.openxmlformats.org/officeDocument/2006/relationships" r:id="rId2"/>
          </a:graphicData>
        </a:graphic>
      </p:graphicFrame>
      <p:sp>
        <p:nvSpPr>
          <p:cNvPr id="23553" name="Rectangle 1"/>
          <p:cNvSpPr>
            <a:spLocks noChangeArrowheads="1"/>
          </p:cNvSpPr>
          <p:nvPr/>
        </p:nvSpPr>
        <p:spPr bwMode="auto">
          <a:xfrm>
            <a:off x="827584" y="5661248"/>
            <a:ext cx="759633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10. Частота выбора форм обучения для глухих, слабослышащих и позднооглохших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graphicFrame>
        <p:nvGraphicFramePr>
          <p:cNvPr id="6" name="Содержимое 5"/>
          <p:cNvGraphicFramePr>
            <a:graphicFrameLocks noGrp="1"/>
          </p:cNvGraphicFramePr>
          <p:nvPr>
            <p:ph idx="1"/>
          </p:nvPr>
        </p:nvGraphicFramePr>
        <p:xfrm>
          <a:off x="457200" y="333375"/>
          <a:ext cx="8229600" cy="5111849"/>
        </p:xfrm>
        <a:graphic>
          <a:graphicData uri="http://schemas.openxmlformats.org/drawingml/2006/chart">
            <c:chart xmlns:c="http://schemas.openxmlformats.org/drawingml/2006/chart" xmlns:r="http://schemas.openxmlformats.org/officeDocument/2006/relationships" r:id="rId2"/>
          </a:graphicData>
        </a:graphic>
      </p:graphicFrame>
      <p:sp>
        <p:nvSpPr>
          <p:cNvPr id="24577" name="Rectangle 1"/>
          <p:cNvSpPr>
            <a:spLocks noChangeArrowheads="1"/>
          </p:cNvSpPr>
          <p:nvPr/>
        </p:nvSpPr>
        <p:spPr bwMode="auto">
          <a:xfrm>
            <a:off x="1187624" y="5733256"/>
            <a:ext cx="687625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11. Частота выбора форм обучения для слепых, слабовидящих и </a:t>
            </a:r>
            <a:r>
              <a:rPr kumimoji="0" lang="ru-RU" sz="1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поздноослепших</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12</a:t>
            </a:fld>
            <a:endParaRPr lang="ru-RU"/>
          </a:p>
        </p:txBody>
      </p:sp>
      <p:graphicFrame>
        <p:nvGraphicFramePr>
          <p:cNvPr id="6" name="Содержимое 5"/>
          <p:cNvGraphicFramePr>
            <a:graphicFrameLocks noGrp="1"/>
          </p:cNvGraphicFramePr>
          <p:nvPr>
            <p:ph idx="1"/>
          </p:nvPr>
        </p:nvGraphicFramePr>
        <p:xfrm>
          <a:off x="457200" y="404813"/>
          <a:ext cx="8229600" cy="4968403"/>
        </p:xfrm>
        <a:graphic>
          <a:graphicData uri="http://schemas.openxmlformats.org/drawingml/2006/chart">
            <c:chart xmlns:c="http://schemas.openxmlformats.org/drawingml/2006/chart" xmlns:r="http://schemas.openxmlformats.org/officeDocument/2006/relationships" r:id="rId2"/>
          </a:graphicData>
        </a:graphic>
      </p:graphicFrame>
      <p:sp>
        <p:nvSpPr>
          <p:cNvPr id="25601" name="Rectangle 1"/>
          <p:cNvSpPr>
            <a:spLocks noChangeArrowheads="1"/>
          </p:cNvSpPr>
          <p:nvPr/>
        </p:nvSpPr>
        <p:spPr bwMode="auto">
          <a:xfrm>
            <a:off x="1979712" y="5661248"/>
            <a:ext cx="579613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12. Частота выбора форм обучения для учащихся с НОДА и ТНР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13</a:t>
            </a:fld>
            <a:endParaRPr lang="ru-RU"/>
          </a:p>
        </p:txBody>
      </p:sp>
      <p:graphicFrame>
        <p:nvGraphicFramePr>
          <p:cNvPr id="6" name="Содержимое 5"/>
          <p:cNvGraphicFramePr>
            <a:graphicFrameLocks noGrp="1"/>
          </p:cNvGraphicFramePr>
          <p:nvPr>
            <p:ph idx="1"/>
          </p:nvPr>
        </p:nvGraphicFramePr>
        <p:xfrm>
          <a:off x="457200" y="404813"/>
          <a:ext cx="8229600" cy="5040411"/>
        </p:xfrm>
        <a:graphic>
          <a:graphicData uri="http://schemas.openxmlformats.org/drawingml/2006/chart">
            <c:chart xmlns:c="http://schemas.openxmlformats.org/drawingml/2006/chart" xmlns:r="http://schemas.openxmlformats.org/officeDocument/2006/relationships" r:id="rId2"/>
          </a:graphicData>
        </a:graphic>
      </p:graphicFrame>
      <p:sp>
        <p:nvSpPr>
          <p:cNvPr id="26625" name="Rectangle 1"/>
          <p:cNvSpPr>
            <a:spLocks noChangeArrowheads="1"/>
          </p:cNvSpPr>
          <p:nvPr/>
        </p:nvSpPr>
        <p:spPr bwMode="auto">
          <a:xfrm>
            <a:off x="1619672" y="5661248"/>
            <a:ext cx="59401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13. Частота выбора форм обучения для учащихся с ЗПР и УО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14</a:t>
            </a:fld>
            <a:endParaRPr lang="ru-RU"/>
          </a:p>
        </p:txBody>
      </p:sp>
      <p:graphicFrame>
        <p:nvGraphicFramePr>
          <p:cNvPr id="6" name="Содержимое 5"/>
          <p:cNvGraphicFramePr>
            <a:graphicFrameLocks noGrp="1"/>
          </p:cNvGraphicFramePr>
          <p:nvPr>
            <p:ph idx="1"/>
          </p:nvPr>
        </p:nvGraphicFramePr>
        <p:xfrm>
          <a:off x="457200" y="404813"/>
          <a:ext cx="8229600" cy="5040411"/>
        </p:xfrm>
        <a:graphic>
          <a:graphicData uri="http://schemas.openxmlformats.org/drawingml/2006/chart">
            <c:chart xmlns:c="http://schemas.openxmlformats.org/drawingml/2006/chart" xmlns:r="http://schemas.openxmlformats.org/officeDocument/2006/relationships" r:id="rId2"/>
          </a:graphicData>
        </a:graphic>
      </p:graphicFrame>
      <p:sp>
        <p:nvSpPr>
          <p:cNvPr id="27649" name="Rectangle 1"/>
          <p:cNvSpPr>
            <a:spLocks noChangeArrowheads="1"/>
          </p:cNvSpPr>
          <p:nvPr/>
        </p:nvSpPr>
        <p:spPr bwMode="auto">
          <a:xfrm>
            <a:off x="1835696" y="5805264"/>
            <a:ext cx="579613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14. Частота выбора форм обучения для учащихся с ТМНР и РАС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pPr lvl="0"/>
            <a:r>
              <a:rPr lang="ru-RU" sz="2700" b="1" dirty="0" smtClean="0"/>
              <a:t>Оценка педагогами объективных условий своей работы</a:t>
            </a:r>
            <a:r>
              <a:rPr lang="ru-RU" dirty="0" smtClean="0"/>
              <a:t/>
            </a:r>
            <a:br>
              <a:rPr lang="ru-RU" dirty="0" smtClean="0"/>
            </a:br>
            <a:endParaRPr lang="ru-RU" dirty="0"/>
          </a:p>
        </p:txBody>
      </p:sp>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15</a:t>
            </a:fld>
            <a:endParaRPr lang="ru-RU"/>
          </a:p>
        </p:txBody>
      </p:sp>
      <p:graphicFrame>
        <p:nvGraphicFramePr>
          <p:cNvPr id="6" name="Содержимое 5"/>
          <p:cNvGraphicFramePr>
            <a:graphicFrameLocks noGrp="1"/>
          </p:cNvGraphicFramePr>
          <p:nvPr>
            <p:ph idx="1"/>
          </p:nvPr>
        </p:nvGraphicFramePr>
        <p:xfrm>
          <a:off x="457200" y="692151"/>
          <a:ext cx="8229600" cy="5041106"/>
        </p:xfrm>
        <a:graphic>
          <a:graphicData uri="http://schemas.openxmlformats.org/drawingml/2006/chart">
            <c:chart xmlns:c="http://schemas.openxmlformats.org/drawingml/2006/chart" xmlns:r="http://schemas.openxmlformats.org/officeDocument/2006/relationships" r:id="rId2"/>
          </a:graphicData>
        </a:graphic>
      </p:graphicFrame>
      <p:sp>
        <p:nvSpPr>
          <p:cNvPr id="28673" name="Rectangle 1"/>
          <p:cNvSpPr>
            <a:spLocks noChangeArrowheads="1"/>
          </p:cNvSpPr>
          <p:nvPr/>
        </p:nvSpPr>
        <p:spPr bwMode="auto">
          <a:xfrm>
            <a:off x="611560" y="5877272"/>
            <a:ext cx="7848872"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15. Количество респондентов, удовлетворенных и неудовлетворенных объективными условиями труда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pPr lvl="0"/>
            <a:r>
              <a:rPr lang="ru-RU" sz="2400" b="1" dirty="0" smtClean="0"/>
              <a:t>Самооценка</a:t>
            </a:r>
            <a:endParaRPr lang="ru-RU" sz="2400" dirty="0"/>
          </a:p>
        </p:txBody>
      </p:sp>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16</a:t>
            </a:fld>
            <a:endParaRPr lang="ru-RU"/>
          </a:p>
        </p:txBody>
      </p:sp>
      <p:graphicFrame>
        <p:nvGraphicFramePr>
          <p:cNvPr id="6" name="Содержимое 5"/>
          <p:cNvGraphicFramePr>
            <a:graphicFrameLocks noGrp="1"/>
          </p:cNvGraphicFramePr>
          <p:nvPr>
            <p:ph idx="1"/>
          </p:nvPr>
        </p:nvGraphicFramePr>
        <p:xfrm>
          <a:off x="457200" y="908051"/>
          <a:ext cx="8229600" cy="4753198"/>
        </p:xfrm>
        <a:graphic>
          <a:graphicData uri="http://schemas.openxmlformats.org/drawingml/2006/chart">
            <c:chart xmlns:c="http://schemas.openxmlformats.org/drawingml/2006/chart" xmlns:r="http://schemas.openxmlformats.org/officeDocument/2006/relationships" r:id="rId2"/>
          </a:graphicData>
        </a:graphic>
      </p:graphicFrame>
      <p:sp>
        <p:nvSpPr>
          <p:cNvPr id="29697" name="Rectangle 1"/>
          <p:cNvSpPr>
            <a:spLocks noChangeArrowheads="1"/>
          </p:cNvSpPr>
          <p:nvPr/>
        </p:nvSpPr>
        <p:spPr bwMode="auto">
          <a:xfrm>
            <a:off x="539552" y="5731023"/>
            <a:ext cx="806489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16. Степень удовлетворенности педагогами собственным уровнем подготовки, опытом и компетенциями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pPr lvl="0"/>
            <a:r>
              <a:rPr lang="ru-RU" sz="2400" b="1" dirty="0" smtClean="0"/>
              <a:t>Уровень поддержки</a:t>
            </a:r>
            <a:endParaRPr lang="ru-RU" sz="2400" dirty="0"/>
          </a:p>
        </p:txBody>
      </p:sp>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17</a:t>
            </a:fld>
            <a:endParaRPr lang="ru-RU"/>
          </a:p>
        </p:txBody>
      </p:sp>
      <p:graphicFrame>
        <p:nvGraphicFramePr>
          <p:cNvPr id="6" name="Содержимое 5"/>
          <p:cNvGraphicFramePr>
            <a:graphicFrameLocks noGrp="1"/>
          </p:cNvGraphicFramePr>
          <p:nvPr>
            <p:ph idx="1"/>
          </p:nvPr>
        </p:nvGraphicFramePr>
        <p:xfrm>
          <a:off x="457200" y="908051"/>
          <a:ext cx="8229600" cy="4681190"/>
        </p:xfrm>
        <a:graphic>
          <a:graphicData uri="http://schemas.openxmlformats.org/drawingml/2006/chart">
            <c:chart xmlns:c="http://schemas.openxmlformats.org/drawingml/2006/chart" xmlns:r="http://schemas.openxmlformats.org/officeDocument/2006/relationships" r:id="rId2"/>
          </a:graphicData>
        </a:graphic>
      </p:graphicFrame>
      <p:sp>
        <p:nvSpPr>
          <p:cNvPr id="30721" name="Rectangle 1"/>
          <p:cNvSpPr>
            <a:spLocks noChangeArrowheads="1"/>
          </p:cNvSpPr>
          <p:nvPr/>
        </p:nvSpPr>
        <p:spPr bwMode="auto">
          <a:xfrm>
            <a:off x="1475656" y="5805264"/>
            <a:ext cx="658822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17. Степень удовлетворенности педагогами различными видами поддержки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400" b="1" dirty="0" smtClean="0"/>
              <a:t>Отношение к родителям учащихся с ОВЗ</a:t>
            </a:r>
            <a:endParaRPr lang="ru-RU" sz="2400" dirty="0"/>
          </a:p>
        </p:txBody>
      </p:sp>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18</a:t>
            </a:fld>
            <a:endParaRPr lang="ru-RU"/>
          </a:p>
        </p:txBody>
      </p:sp>
      <p:graphicFrame>
        <p:nvGraphicFramePr>
          <p:cNvPr id="6" name="Содержимое 5"/>
          <p:cNvGraphicFramePr>
            <a:graphicFrameLocks noGrp="1"/>
          </p:cNvGraphicFramePr>
          <p:nvPr>
            <p:ph idx="1"/>
          </p:nvPr>
        </p:nvGraphicFramePr>
        <p:xfrm>
          <a:off x="457200" y="836613"/>
          <a:ext cx="8229600" cy="4104555"/>
        </p:xfrm>
        <a:graphic>
          <a:graphicData uri="http://schemas.openxmlformats.org/drawingml/2006/chart">
            <c:chart xmlns:c="http://schemas.openxmlformats.org/drawingml/2006/chart" xmlns:r="http://schemas.openxmlformats.org/officeDocument/2006/relationships" r:id="rId2"/>
          </a:graphicData>
        </a:graphic>
      </p:graphicFrame>
      <p:sp>
        <p:nvSpPr>
          <p:cNvPr id="31745" name="Rectangle 1"/>
          <p:cNvSpPr>
            <a:spLocks noChangeArrowheads="1"/>
          </p:cNvSpPr>
          <p:nvPr/>
        </p:nvSpPr>
        <p:spPr bwMode="auto">
          <a:xfrm>
            <a:off x="755576" y="5661248"/>
            <a:ext cx="741682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18. Степень удовлетворенности педагогами отношениями с родителями учащихся с ОВЗ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400" b="1" dirty="0" smtClean="0"/>
              <a:t>Бюрократическая нагрузка на педагога</a:t>
            </a:r>
            <a:r>
              <a:rPr lang="ru-RU" sz="2400" dirty="0" smtClean="0"/>
              <a:t> </a:t>
            </a:r>
            <a:endParaRPr lang="ru-RU" sz="2400" dirty="0"/>
          </a:p>
        </p:txBody>
      </p:sp>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19</a:t>
            </a:fld>
            <a:endParaRPr lang="ru-RU"/>
          </a:p>
        </p:txBody>
      </p:sp>
      <p:graphicFrame>
        <p:nvGraphicFramePr>
          <p:cNvPr id="6" name="Содержимое 5"/>
          <p:cNvGraphicFramePr>
            <a:graphicFrameLocks noGrp="1"/>
          </p:cNvGraphicFramePr>
          <p:nvPr>
            <p:ph idx="1"/>
          </p:nvPr>
        </p:nvGraphicFramePr>
        <p:xfrm>
          <a:off x="457200" y="908051"/>
          <a:ext cx="8229600" cy="4609182"/>
        </p:xfrm>
        <a:graphic>
          <a:graphicData uri="http://schemas.openxmlformats.org/drawingml/2006/chart">
            <c:chart xmlns:c="http://schemas.openxmlformats.org/drawingml/2006/chart" xmlns:r="http://schemas.openxmlformats.org/officeDocument/2006/relationships" r:id="rId2"/>
          </a:graphicData>
        </a:graphic>
      </p:graphicFrame>
      <p:sp>
        <p:nvSpPr>
          <p:cNvPr id="32769" name="Rectangle 1"/>
          <p:cNvSpPr>
            <a:spLocks noChangeArrowheads="1"/>
          </p:cNvSpPr>
          <p:nvPr/>
        </p:nvSpPr>
        <p:spPr bwMode="auto">
          <a:xfrm>
            <a:off x="1331640" y="5877272"/>
            <a:ext cx="532859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19. Оценка педагогами уровня бюрократической нагрузки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Структура исследования</a:t>
            </a:r>
            <a:endParaRPr lang="ru-RU" sz="2400" b="1" dirty="0"/>
          </a:p>
        </p:txBody>
      </p:sp>
      <p:sp>
        <p:nvSpPr>
          <p:cNvPr id="3" name="Содержимое 2"/>
          <p:cNvSpPr>
            <a:spLocks noGrp="1"/>
          </p:cNvSpPr>
          <p:nvPr>
            <p:ph idx="1"/>
          </p:nvPr>
        </p:nvSpPr>
        <p:spPr/>
        <p:txBody>
          <a:bodyPr>
            <a:normAutofit/>
          </a:bodyPr>
          <a:lstStyle/>
          <a:p>
            <a:pPr>
              <a:buNone/>
            </a:pPr>
            <a:r>
              <a:rPr lang="en-US" sz="2000" b="1" dirty="0" smtClean="0"/>
              <a:t>I</a:t>
            </a:r>
            <a:r>
              <a:rPr lang="ru-RU" sz="2000" b="1" dirty="0" smtClean="0"/>
              <a:t> этап </a:t>
            </a:r>
            <a:r>
              <a:rPr lang="ru-RU" sz="2000" dirty="0" smtClean="0"/>
              <a:t>- организованы две фокус группы из числа педагогов и сотрудников образовательных организаций, реализующих ФГОС НОО ОВЗ (МОУ СОШ № 25 г.Ярославля и ГОУ ЯО «Ярославская школа-интернат №9). </a:t>
            </a:r>
            <a:r>
              <a:rPr lang="ru-RU" sz="1600" i="1" dirty="0" smtClean="0"/>
              <a:t>Задачей </a:t>
            </a:r>
            <a:r>
              <a:rPr lang="ru-RU" sz="1600" i="1" dirty="0" err="1" smtClean="0"/>
              <a:t>фокус-групп</a:t>
            </a:r>
            <a:r>
              <a:rPr lang="ru-RU" sz="1600" i="1" dirty="0" smtClean="0"/>
              <a:t> был отбор тех условий и убеждений, которые самими педагогами считаются значимыми в их профессиональной деятельности. </a:t>
            </a:r>
          </a:p>
          <a:p>
            <a:pPr>
              <a:buNone/>
            </a:pPr>
            <a:r>
              <a:rPr lang="en-US" sz="2000" b="1" dirty="0" smtClean="0"/>
              <a:t>II </a:t>
            </a:r>
            <a:r>
              <a:rPr lang="ru-RU" sz="2000" b="1" dirty="0" smtClean="0"/>
              <a:t>этап </a:t>
            </a:r>
            <a:r>
              <a:rPr lang="ru-RU" sz="2000" i="1" dirty="0" smtClean="0"/>
              <a:t>- </a:t>
            </a:r>
            <a:r>
              <a:rPr lang="ru-RU" sz="2000" dirty="0" smtClean="0"/>
              <a:t>на основе списка критериев, сформированных педагогами из </a:t>
            </a:r>
            <a:r>
              <a:rPr lang="ru-RU" sz="2000" dirty="0" err="1" smtClean="0"/>
              <a:t>фокус-групп</a:t>
            </a:r>
            <a:r>
              <a:rPr lang="ru-RU" sz="2000" dirty="0" smtClean="0"/>
              <a:t>, был разработан </a:t>
            </a:r>
            <a:r>
              <a:rPr lang="ru-RU" sz="2000" dirty="0" err="1" smtClean="0"/>
              <a:t>опросник</a:t>
            </a:r>
            <a:r>
              <a:rPr lang="ru-RU" sz="2000" dirty="0" smtClean="0"/>
              <a:t> и шкала оценки для каждой группы утверждений.</a:t>
            </a:r>
          </a:p>
          <a:p>
            <a:pPr>
              <a:buNone/>
            </a:pPr>
            <a:r>
              <a:rPr lang="en-US" sz="2000" b="1" dirty="0" smtClean="0"/>
              <a:t>III </a:t>
            </a:r>
            <a:r>
              <a:rPr lang="ru-RU" sz="2000" b="1" dirty="0" smtClean="0"/>
              <a:t>этап </a:t>
            </a:r>
            <a:r>
              <a:rPr lang="ru-RU" sz="2000" dirty="0" smtClean="0"/>
              <a:t>- проведен анонимный опрос педагогов Ярославской области, работающих с детьми с ограниченными возможностями здоровья (ОВЗ).</a:t>
            </a:r>
            <a:endParaRPr lang="ru-RU" sz="2000" dirty="0"/>
          </a:p>
        </p:txBody>
      </p:sp>
      <p:sp>
        <p:nvSpPr>
          <p:cNvPr id="5" name="Нижний колонтитул 4"/>
          <p:cNvSpPr>
            <a:spLocks noGrp="1"/>
          </p:cNvSpPr>
          <p:nvPr>
            <p:ph type="ftr" sz="quarter" idx="11"/>
          </p:nvPr>
        </p:nvSpPr>
        <p:spPr>
          <a:xfrm>
            <a:off x="467544" y="6356350"/>
            <a:ext cx="8280920" cy="365125"/>
          </a:xfrm>
        </p:spPr>
        <p:txBody>
          <a:bodyPr/>
          <a:lstStyle/>
          <a:p>
            <a:r>
              <a:rPr lang="ru-RU" smtClean="0"/>
              <a:t>Центр оценки и контроля качества образования Ярославской области             Отдел педагогических измерений</a:t>
            </a:r>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400" b="1" dirty="0" smtClean="0"/>
              <a:t>Бюрократическая нагрузка на педагога</a:t>
            </a:r>
            <a:r>
              <a:rPr lang="ru-RU" sz="2400" dirty="0" smtClean="0"/>
              <a:t> </a:t>
            </a:r>
            <a:endParaRPr lang="ru-RU" sz="2400" dirty="0"/>
          </a:p>
        </p:txBody>
      </p:sp>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20</a:t>
            </a:fld>
            <a:endParaRPr lang="ru-RU"/>
          </a:p>
        </p:txBody>
      </p:sp>
      <p:graphicFrame>
        <p:nvGraphicFramePr>
          <p:cNvPr id="6" name="Содержимое 5"/>
          <p:cNvGraphicFramePr>
            <a:graphicFrameLocks noGrp="1"/>
          </p:cNvGraphicFramePr>
          <p:nvPr>
            <p:ph idx="1"/>
          </p:nvPr>
        </p:nvGraphicFramePr>
        <p:xfrm>
          <a:off x="457200" y="981075"/>
          <a:ext cx="8229600" cy="4536157"/>
        </p:xfrm>
        <a:graphic>
          <a:graphicData uri="http://schemas.openxmlformats.org/drawingml/2006/chart">
            <c:chart xmlns:c="http://schemas.openxmlformats.org/drawingml/2006/chart" xmlns:r="http://schemas.openxmlformats.org/officeDocument/2006/relationships" r:id="rId2"/>
          </a:graphicData>
        </a:graphic>
      </p:graphicFrame>
      <p:sp>
        <p:nvSpPr>
          <p:cNvPr id="33793" name="Rectangle 1"/>
          <p:cNvSpPr>
            <a:spLocks noChangeArrowheads="1"/>
          </p:cNvSpPr>
          <p:nvPr/>
        </p:nvSpPr>
        <p:spPr bwMode="auto">
          <a:xfrm>
            <a:off x="1187624" y="5805264"/>
            <a:ext cx="514806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20. Оценка педагогами количества проверок и контроля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sz="2400" b="1" dirty="0" smtClean="0"/>
              <a:t>Бюрократическая нагрузка на педагога</a:t>
            </a:r>
            <a:r>
              <a:rPr lang="ru-RU" sz="2400" dirty="0" smtClean="0"/>
              <a:t> </a:t>
            </a:r>
            <a:endParaRPr lang="ru-RU" sz="2400" dirty="0"/>
          </a:p>
        </p:txBody>
      </p:sp>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21</a:t>
            </a:fld>
            <a:endParaRPr lang="ru-RU"/>
          </a:p>
        </p:txBody>
      </p:sp>
      <p:graphicFrame>
        <p:nvGraphicFramePr>
          <p:cNvPr id="6" name="Содержимое 5"/>
          <p:cNvGraphicFramePr>
            <a:graphicFrameLocks noGrp="1"/>
          </p:cNvGraphicFramePr>
          <p:nvPr>
            <p:ph idx="1"/>
          </p:nvPr>
        </p:nvGraphicFramePr>
        <p:xfrm>
          <a:off x="457200" y="765175"/>
          <a:ext cx="8229600" cy="5040089"/>
        </p:xfrm>
        <a:graphic>
          <a:graphicData uri="http://schemas.openxmlformats.org/drawingml/2006/chart">
            <c:chart xmlns:c="http://schemas.openxmlformats.org/drawingml/2006/chart" xmlns:r="http://schemas.openxmlformats.org/officeDocument/2006/relationships" r:id="rId2"/>
          </a:graphicData>
        </a:graphic>
      </p:graphicFrame>
      <p:sp>
        <p:nvSpPr>
          <p:cNvPr id="34817" name="Rectangle 1"/>
          <p:cNvSpPr>
            <a:spLocks noChangeArrowheads="1"/>
          </p:cNvSpPr>
          <p:nvPr/>
        </p:nvSpPr>
        <p:spPr bwMode="auto">
          <a:xfrm>
            <a:off x="1259632" y="5803031"/>
            <a:ext cx="69482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21. Степень удовлетворенности педагогами величиной бюрократической нагрузки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400" b="1" dirty="0" smtClean="0"/>
              <a:t>Методическое и техническое обеспечение работы педагога</a:t>
            </a:r>
            <a:endParaRPr lang="ru-RU" sz="2400" dirty="0"/>
          </a:p>
        </p:txBody>
      </p:sp>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22</a:t>
            </a:fld>
            <a:endParaRPr lang="ru-RU"/>
          </a:p>
        </p:txBody>
      </p:sp>
      <p:graphicFrame>
        <p:nvGraphicFramePr>
          <p:cNvPr id="6" name="Содержимое 5"/>
          <p:cNvGraphicFramePr>
            <a:graphicFrameLocks noGrp="1"/>
          </p:cNvGraphicFramePr>
          <p:nvPr>
            <p:ph idx="1"/>
          </p:nvPr>
        </p:nvGraphicFramePr>
        <p:xfrm>
          <a:off x="457200" y="836613"/>
          <a:ext cx="8229600" cy="4752627"/>
        </p:xfrm>
        <a:graphic>
          <a:graphicData uri="http://schemas.openxmlformats.org/drawingml/2006/chart">
            <c:chart xmlns:c="http://schemas.openxmlformats.org/drawingml/2006/chart" xmlns:r="http://schemas.openxmlformats.org/officeDocument/2006/relationships" r:id="rId2"/>
          </a:graphicData>
        </a:graphic>
      </p:graphicFrame>
      <p:sp>
        <p:nvSpPr>
          <p:cNvPr id="35841" name="Rectangle 1"/>
          <p:cNvSpPr>
            <a:spLocks noChangeArrowheads="1"/>
          </p:cNvSpPr>
          <p:nvPr/>
        </p:nvSpPr>
        <p:spPr bwMode="auto">
          <a:xfrm>
            <a:off x="1043608" y="5803031"/>
            <a:ext cx="738031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22. Удовлетворенность педагогами методическим и техническим обеспечением их работы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457200" y="333367"/>
          <a:ext cx="8229600" cy="5687920"/>
        </p:xfrm>
        <a:graphic>
          <a:graphicData uri="http://schemas.openxmlformats.org/drawingml/2006/table">
            <a:tbl>
              <a:tblPr firstRow="1" bandRow="1">
                <a:tableStyleId>{5C22544A-7EE6-4342-B048-85BDC9FD1C3A}</a:tableStyleId>
              </a:tblPr>
              <a:tblGrid>
                <a:gridCol w="6851104"/>
                <a:gridCol w="1378496"/>
              </a:tblGrid>
              <a:tr h="406280">
                <a:tc>
                  <a:txBody>
                    <a:bodyPr/>
                    <a:lstStyle/>
                    <a:p>
                      <a:r>
                        <a:rPr lang="ru-RU" dirty="0" smtClean="0"/>
                        <a:t>«Опорные» условия работы педагогов</a:t>
                      </a:r>
                      <a:endParaRPr lang="ru-RU" dirty="0"/>
                    </a:p>
                  </a:txBody>
                  <a:tcPr/>
                </a:tc>
                <a:tc>
                  <a:txBody>
                    <a:bodyPr/>
                    <a:lstStyle/>
                    <a:p>
                      <a:r>
                        <a:rPr lang="ru-RU" sz="1000" dirty="0" smtClean="0"/>
                        <a:t>% удовлетворенных</a:t>
                      </a:r>
                      <a:endParaRPr lang="ru-RU" sz="1000" dirty="0"/>
                    </a:p>
                  </a:txBody>
                  <a:tcPr/>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Уровень помощи от психолога школы</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50,06</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dirty="0">
                          <a:solidFill>
                            <a:srgbClr val="000000"/>
                          </a:solidFill>
                          <a:latin typeface="Times New Roman"/>
                          <a:ea typeface="Times New Roman"/>
                          <a:cs typeface="Times New Roman"/>
                        </a:rPr>
                        <a:t>Пространство (размер класса, достаточность помещений)</a:t>
                      </a:r>
                      <a:endParaRPr lang="ru-RU" sz="1100" dirty="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53,04</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Собственные знания особенностей детей с ОВЗ, которые есть в Вашем классе</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53,99</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Уровень квалификации помогающих специалистов</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55,89</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Собственные знания программного материала</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57,48</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Собственная способность разнообразить методы и приемы работы</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58,94</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Собственный опыт работы</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64,77</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Количество родителей, с которыми трудно общаться</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66,92</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Количество часто болеющих детей в классе </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67,81</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Уровень поддержки от администрации</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68,57</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Хороший психологический климат в педагогическом коллективе</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70,98</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Уровень помощи от коллег</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75,22</a:t>
                      </a:r>
                      <a:endParaRPr lang="ru-RU" sz="1100">
                        <a:latin typeface="Calibri"/>
                        <a:ea typeface="Times New Roman"/>
                        <a:cs typeface="Times New Roman"/>
                      </a:endParaRPr>
                    </a:p>
                  </a:txBody>
                  <a:tcPr marL="68580" marR="68580" marT="0" marB="0" anchor="b"/>
                </a:tc>
              </a:tr>
              <a:tr h="406280">
                <a:tc>
                  <a:txBody>
                    <a:bodyPr/>
                    <a:lstStyle/>
                    <a:p>
                      <a:pPr>
                        <a:lnSpc>
                          <a:spcPct val="115000"/>
                        </a:lnSpc>
                        <a:spcAft>
                          <a:spcPts val="0"/>
                        </a:spcAft>
                      </a:pPr>
                      <a:r>
                        <a:rPr lang="ru-RU" sz="1200">
                          <a:solidFill>
                            <a:srgbClr val="000000"/>
                          </a:solidFill>
                          <a:latin typeface="Times New Roman"/>
                          <a:ea typeface="Times New Roman"/>
                          <a:cs typeface="Times New Roman"/>
                        </a:rPr>
                        <a:t>Уровень собственного образования</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dirty="0">
                          <a:solidFill>
                            <a:srgbClr val="000000"/>
                          </a:solidFill>
                          <a:latin typeface="Times New Roman"/>
                          <a:ea typeface="Times New Roman"/>
                          <a:cs typeface="Times New Roman"/>
                        </a:rPr>
                        <a:t>80,80</a:t>
                      </a:r>
                      <a:endParaRPr lang="ru-RU" sz="1100" dirty="0">
                        <a:latin typeface="Calibri"/>
                        <a:ea typeface="Times New Roman"/>
                        <a:cs typeface="Times New Roman"/>
                      </a:endParaRPr>
                    </a:p>
                  </a:txBody>
                  <a:tcPr marL="68580" marR="68580" marT="0" marB="0" anchor="b"/>
                </a:tc>
              </a:tr>
            </a:tbl>
          </a:graphicData>
        </a:graphic>
      </p:graphicFrame>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457200" y="404813"/>
          <a:ext cx="8229600" cy="3427984"/>
        </p:xfrm>
        <a:graphic>
          <a:graphicData uri="http://schemas.openxmlformats.org/drawingml/2006/table">
            <a:tbl>
              <a:tblPr firstRow="1" bandRow="1">
                <a:tableStyleId>{5C22544A-7EE6-4342-B048-85BDC9FD1C3A}</a:tableStyleId>
              </a:tblPr>
              <a:tblGrid>
                <a:gridCol w="6779096"/>
                <a:gridCol w="1450504"/>
              </a:tblGrid>
              <a:tr h="370840">
                <a:tc>
                  <a:txBody>
                    <a:bodyPr/>
                    <a:lstStyle/>
                    <a:p>
                      <a:r>
                        <a:rPr lang="ru-RU" dirty="0" smtClean="0"/>
                        <a:t>«Кризисные» условия работы педагогов</a:t>
                      </a:r>
                      <a:endParaRPr lang="ru-RU" dirty="0"/>
                    </a:p>
                  </a:txBody>
                  <a:tcPr/>
                </a:tc>
                <a:tc>
                  <a:txBody>
                    <a:bodyPr/>
                    <a:lstStyle/>
                    <a:p>
                      <a:r>
                        <a:rPr lang="ru-RU" sz="1050" dirty="0" smtClean="0"/>
                        <a:t>% неудовлетворенных</a:t>
                      </a:r>
                      <a:endParaRPr lang="ru-RU" sz="1050" dirty="0"/>
                    </a:p>
                  </a:txBody>
                  <a:tcPr/>
                </a:tc>
              </a:tr>
              <a:tr h="370840">
                <a:tc>
                  <a:txBody>
                    <a:bodyPr/>
                    <a:lstStyle/>
                    <a:p>
                      <a:pPr>
                        <a:lnSpc>
                          <a:spcPct val="115000"/>
                        </a:lnSpc>
                        <a:spcAft>
                          <a:spcPts val="0"/>
                        </a:spcAft>
                      </a:pPr>
                      <a:r>
                        <a:rPr lang="ru-RU" sz="1200">
                          <a:solidFill>
                            <a:srgbClr val="000000"/>
                          </a:solidFill>
                          <a:latin typeface="Times New Roman"/>
                          <a:ea typeface="Times New Roman"/>
                          <a:cs typeface="Times New Roman"/>
                        </a:rPr>
                        <a:t>Количество и качество технических приспособлений для работы ученика</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30,48</a:t>
                      </a:r>
                      <a:endParaRPr lang="ru-RU" sz="1100">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ru-RU" sz="1200">
                          <a:solidFill>
                            <a:srgbClr val="000000"/>
                          </a:solidFill>
                          <a:latin typeface="Times New Roman"/>
                          <a:ea typeface="Times New Roman"/>
                          <a:cs typeface="Times New Roman"/>
                        </a:rPr>
                        <a:t>Степень доступности внешней среды для детей с ОВЗ (лифты, пандусы, организация учебного места)</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31,62</a:t>
                      </a:r>
                      <a:endParaRPr lang="ru-RU" sz="1100">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ru-RU" sz="1200">
                          <a:solidFill>
                            <a:srgbClr val="000000"/>
                          </a:solidFill>
                          <a:latin typeface="Times New Roman"/>
                          <a:ea typeface="Times New Roman"/>
                          <a:cs typeface="Times New Roman"/>
                        </a:rPr>
                        <a:t>Уровень оплаты труда</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38,53</a:t>
                      </a:r>
                      <a:endParaRPr lang="ru-RU" sz="1100">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ru-RU" sz="1200">
                          <a:solidFill>
                            <a:srgbClr val="000000"/>
                          </a:solidFill>
                          <a:latin typeface="Times New Roman"/>
                          <a:ea typeface="Times New Roman"/>
                          <a:cs typeface="Times New Roman"/>
                        </a:rPr>
                        <a:t>Общая рабочая нагрузка на педагога</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39,29</a:t>
                      </a:r>
                      <a:endParaRPr lang="ru-RU" sz="1100">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ru-RU" sz="1200">
                          <a:solidFill>
                            <a:srgbClr val="000000"/>
                          </a:solidFill>
                          <a:latin typeface="Times New Roman"/>
                          <a:ea typeface="Times New Roman"/>
                          <a:cs typeface="Times New Roman"/>
                        </a:rPr>
                        <a:t>Уровень помощи от родителей</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47,08</a:t>
                      </a:r>
                      <a:endParaRPr lang="ru-RU" sz="1100">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ru-RU" sz="1200">
                          <a:solidFill>
                            <a:srgbClr val="000000"/>
                          </a:solidFill>
                          <a:latin typeface="Times New Roman"/>
                          <a:ea typeface="Times New Roman"/>
                          <a:cs typeface="Times New Roman"/>
                        </a:rPr>
                        <a:t>Количество времени, которое уходит на подготовку к урокам</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55,58</a:t>
                      </a:r>
                      <a:endParaRPr lang="ru-RU" sz="1100">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ru-RU" sz="1200">
                          <a:solidFill>
                            <a:srgbClr val="000000"/>
                          </a:solidFill>
                          <a:latin typeface="Times New Roman"/>
                          <a:ea typeface="Times New Roman"/>
                          <a:cs typeface="Times New Roman"/>
                        </a:rPr>
                        <a:t>Количество документов, которые необходимо заполнять</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a:solidFill>
                            <a:srgbClr val="000000"/>
                          </a:solidFill>
                          <a:latin typeface="Times New Roman"/>
                          <a:ea typeface="Times New Roman"/>
                          <a:cs typeface="Times New Roman"/>
                        </a:rPr>
                        <a:t>57,98</a:t>
                      </a:r>
                      <a:endParaRPr lang="ru-RU" sz="1100">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ru-RU" sz="1200" dirty="0">
                          <a:solidFill>
                            <a:srgbClr val="000000"/>
                          </a:solidFill>
                          <a:latin typeface="Times New Roman"/>
                          <a:ea typeface="Times New Roman"/>
                          <a:cs typeface="Times New Roman"/>
                        </a:rPr>
                        <a:t>Количество времени, которое уходит на заполнение бумаг (отчетов и справок)</a:t>
                      </a:r>
                      <a:endParaRPr lang="ru-RU" sz="1100" dirty="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200" dirty="0">
                          <a:solidFill>
                            <a:srgbClr val="000000"/>
                          </a:solidFill>
                          <a:latin typeface="Times New Roman"/>
                          <a:ea typeface="Times New Roman"/>
                          <a:cs typeface="Times New Roman"/>
                        </a:rPr>
                        <a:t>65,34</a:t>
                      </a:r>
                      <a:endParaRPr lang="ru-RU" sz="1100" dirty="0">
                        <a:latin typeface="Calibri"/>
                        <a:ea typeface="Times New Roman"/>
                        <a:cs typeface="Times New Roman"/>
                      </a:endParaRPr>
                    </a:p>
                  </a:txBody>
                  <a:tcPr marL="68580" marR="68580" marT="0" marB="0" anchor="b"/>
                </a:tc>
              </a:tr>
            </a:tbl>
          </a:graphicData>
        </a:graphic>
      </p:graphicFrame>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24</a:t>
            </a:fld>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400" b="1" dirty="0" smtClean="0"/>
              <a:t>Уровень субъективного благополучия педагогов</a:t>
            </a:r>
            <a:endParaRPr lang="ru-RU" sz="2400" b="1" dirty="0"/>
          </a:p>
        </p:txBody>
      </p:sp>
      <p:graphicFrame>
        <p:nvGraphicFramePr>
          <p:cNvPr id="6" name="Содержимое 5"/>
          <p:cNvGraphicFramePr>
            <a:graphicFrameLocks noGrp="1"/>
          </p:cNvGraphicFramePr>
          <p:nvPr>
            <p:ph idx="1"/>
          </p:nvPr>
        </p:nvGraphicFramePr>
        <p:xfrm>
          <a:off x="395536" y="1700808"/>
          <a:ext cx="8229600" cy="4694160"/>
        </p:xfrm>
        <a:graphic>
          <a:graphicData uri="http://schemas.openxmlformats.org/drawingml/2006/table">
            <a:tbl>
              <a:tblPr firstRow="1" bandRow="1">
                <a:tableStyleId>{5C22544A-7EE6-4342-B048-85BDC9FD1C3A}</a:tableStyleId>
              </a:tblPr>
              <a:tblGrid>
                <a:gridCol w="4186808"/>
                <a:gridCol w="1152128"/>
                <a:gridCol w="1008112"/>
                <a:gridCol w="936104"/>
                <a:gridCol w="946448"/>
              </a:tblGrid>
              <a:tr h="535662">
                <a:tc>
                  <a:txBody>
                    <a:bodyPr/>
                    <a:lstStyle/>
                    <a:p>
                      <a:pPr algn="just">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Выше среднего</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Высокий</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Крайне высокий</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dirty="0">
                          <a:latin typeface="Times New Roman"/>
                          <a:ea typeface="Times New Roman"/>
                          <a:cs typeface="Times New Roman"/>
                        </a:rPr>
                        <a:t>Всего</a:t>
                      </a:r>
                      <a:endParaRPr lang="ru-RU" sz="1100" dirty="0">
                        <a:latin typeface="Calibri"/>
                        <a:ea typeface="Times New Roman"/>
                        <a:cs typeface="Times New Roman"/>
                      </a:endParaRPr>
                    </a:p>
                  </a:txBody>
                  <a:tcPr marL="68580" marR="68580" marT="0" marB="0"/>
                </a:tc>
              </a:tr>
              <a:tr h="472263">
                <a:tc>
                  <a:txBody>
                    <a:bodyPr/>
                    <a:lstStyle/>
                    <a:p>
                      <a:pPr algn="just">
                        <a:lnSpc>
                          <a:spcPct val="115000"/>
                        </a:lnSpc>
                        <a:spcAft>
                          <a:spcPts val="0"/>
                        </a:spcAft>
                      </a:pPr>
                      <a:r>
                        <a:rPr lang="ru-RU" sz="1200" b="1">
                          <a:latin typeface="Times New Roman"/>
                          <a:ea typeface="Times New Roman"/>
                          <a:cs typeface="Times New Roman"/>
                        </a:rPr>
                        <a:t>Субъективное неблагополучие в целом</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13,2</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2,5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0,44</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16,14</a:t>
                      </a:r>
                      <a:endParaRPr lang="ru-RU" sz="1100">
                        <a:latin typeface="Calibri"/>
                        <a:ea typeface="Times New Roman"/>
                        <a:cs typeface="Times New Roman"/>
                      </a:endParaRPr>
                    </a:p>
                  </a:txBody>
                  <a:tcPr marL="68580" marR="68580" marT="0" marB="0"/>
                </a:tc>
              </a:tr>
              <a:tr h="535662">
                <a:tc>
                  <a:txBody>
                    <a:bodyPr/>
                    <a:lstStyle/>
                    <a:p>
                      <a:pPr algn="just">
                        <a:lnSpc>
                          <a:spcPct val="115000"/>
                        </a:lnSpc>
                        <a:spcAft>
                          <a:spcPts val="0"/>
                        </a:spcAft>
                      </a:pPr>
                      <a:r>
                        <a:rPr lang="ru-RU" sz="1200" b="1">
                          <a:latin typeface="Times New Roman"/>
                          <a:ea typeface="Times New Roman"/>
                          <a:cs typeface="Times New Roman"/>
                        </a:rPr>
                        <a:t>Напряженность и чувствительность </a:t>
                      </a:r>
                      <a:r>
                        <a:rPr lang="ru-RU" sz="1200">
                          <a:latin typeface="Times New Roman"/>
                          <a:ea typeface="Times New Roman"/>
                          <a:cs typeface="Times New Roman"/>
                        </a:rPr>
                        <a:t>(усталость и ощущение перегруженности)</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12,4</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2,9</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0,5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15,8</a:t>
                      </a:r>
                      <a:endParaRPr lang="ru-RU" sz="1100">
                        <a:latin typeface="Calibri"/>
                        <a:ea typeface="Times New Roman"/>
                        <a:cs typeface="Times New Roman"/>
                      </a:endParaRPr>
                    </a:p>
                  </a:txBody>
                  <a:tcPr marL="68580" marR="68580" marT="0" marB="0"/>
                </a:tc>
              </a:tr>
              <a:tr h="803493">
                <a:tc>
                  <a:txBody>
                    <a:bodyPr/>
                    <a:lstStyle/>
                    <a:p>
                      <a:pPr algn="just">
                        <a:lnSpc>
                          <a:spcPct val="115000"/>
                        </a:lnSpc>
                        <a:spcAft>
                          <a:spcPts val="0"/>
                        </a:spcAft>
                      </a:pPr>
                      <a:r>
                        <a:rPr lang="ru-RU" sz="1200" b="1">
                          <a:latin typeface="Times New Roman"/>
                          <a:ea typeface="Times New Roman"/>
                          <a:cs typeface="Times New Roman"/>
                        </a:rPr>
                        <a:t>Признаки психоэмоциональной симптоматики </a:t>
                      </a:r>
                      <a:r>
                        <a:rPr lang="ru-RU" sz="1200">
                          <a:latin typeface="Times New Roman"/>
                          <a:ea typeface="Times New Roman"/>
                          <a:cs typeface="Times New Roman"/>
                        </a:rPr>
                        <a:t>(беспокойство, раздражительность, чувствительность, рассеянность)</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18,25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2,66</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0,25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21,16</a:t>
                      </a:r>
                      <a:endParaRPr lang="ru-RU" sz="1100">
                        <a:latin typeface="Calibri"/>
                        <a:ea typeface="Times New Roman"/>
                        <a:cs typeface="Times New Roman"/>
                      </a:endParaRPr>
                    </a:p>
                  </a:txBody>
                  <a:tcPr marL="68580" marR="68580" marT="0" marB="0"/>
                </a:tc>
              </a:tr>
              <a:tr h="535662">
                <a:tc>
                  <a:txBody>
                    <a:bodyPr/>
                    <a:lstStyle/>
                    <a:p>
                      <a:pPr algn="just">
                        <a:lnSpc>
                          <a:spcPct val="115000"/>
                        </a:lnSpc>
                        <a:spcAft>
                          <a:spcPts val="0"/>
                        </a:spcAft>
                      </a:pPr>
                      <a:r>
                        <a:rPr lang="ru-RU" sz="1200" b="1">
                          <a:latin typeface="Times New Roman"/>
                          <a:ea typeface="Times New Roman"/>
                          <a:cs typeface="Times New Roman"/>
                        </a:rPr>
                        <a:t>Проблемы значимости социального окружения </a:t>
                      </a:r>
                      <a:r>
                        <a:rPr lang="ru-RU" sz="1200">
                          <a:latin typeface="Times New Roman"/>
                          <a:ea typeface="Times New Roman"/>
                          <a:cs typeface="Times New Roman"/>
                        </a:rPr>
                        <a:t>(одиночество и отсутствие поддержки)</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8,49</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4,37</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0,95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13,81</a:t>
                      </a:r>
                      <a:endParaRPr lang="ru-RU" sz="1100">
                        <a:latin typeface="Calibri"/>
                        <a:ea typeface="Times New Roman"/>
                        <a:cs typeface="Times New Roman"/>
                      </a:endParaRPr>
                    </a:p>
                  </a:txBody>
                  <a:tcPr marL="68580" marR="68580" marT="0" marB="0"/>
                </a:tc>
              </a:tr>
              <a:tr h="535662">
                <a:tc>
                  <a:txBody>
                    <a:bodyPr/>
                    <a:lstStyle/>
                    <a:p>
                      <a:pPr algn="just">
                        <a:lnSpc>
                          <a:spcPct val="115000"/>
                        </a:lnSpc>
                        <a:spcAft>
                          <a:spcPts val="0"/>
                        </a:spcAft>
                      </a:pPr>
                      <a:r>
                        <a:rPr lang="ru-RU" sz="1200" b="1">
                          <a:latin typeface="Times New Roman"/>
                          <a:ea typeface="Times New Roman"/>
                          <a:cs typeface="Times New Roman"/>
                        </a:rPr>
                        <a:t>Проблемы самооценки здоровья </a:t>
                      </a:r>
                      <a:r>
                        <a:rPr lang="ru-RU" sz="1200">
                          <a:latin typeface="Times New Roman"/>
                          <a:ea typeface="Times New Roman"/>
                          <a:cs typeface="Times New Roman"/>
                        </a:rPr>
                        <a:t>(низкий уровень бодрости и выносливости)</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14</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3,42</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0</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17,42</a:t>
                      </a:r>
                      <a:endParaRPr lang="ru-RU" sz="1100">
                        <a:latin typeface="Calibri"/>
                        <a:ea typeface="Times New Roman"/>
                        <a:cs typeface="Times New Roman"/>
                      </a:endParaRPr>
                    </a:p>
                  </a:txBody>
                  <a:tcPr marL="68580" marR="68580" marT="0" marB="0"/>
                </a:tc>
              </a:tr>
              <a:tr h="803493">
                <a:tc>
                  <a:txBody>
                    <a:bodyPr/>
                    <a:lstStyle/>
                    <a:p>
                      <a:pPr algn="just">
                        <a:lnSpc>
                          <a:spcPct val="115000"/>
                        </a:lnSpc>
                        <a:spcAft>
                          <a:spcPts val="0"/>
                        </a:spcAft>
                      </a:pPr>
                      <a:r>
                        <a:rPr lang="ru-RU" sz="1200" b="1">
                          <a:latin typeface="Times New Roman"/>
                          <a:ea typeface="Times New Roman"/>
                          <a:cs typeface="Times New Roman"/>
                        </a:rPr>
                        <a:t>Проблемы удовлетворенности повседневной деятельностью </a:t>
                      </a:r>
                      <a:r>
                        <a:rPr lang="ru-RU" sz="1200">
                          <a:latin typeface="Times New Roman"/>
                          <a:ea typeface="Times New Roman"/>
                          <a:cs typeface="Times New Roman"/>
                        </a:rPr>
                        <a:t>(нежелание включаться в свою рутинную жизнь)</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13,05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3,23</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0,63</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a:latin typeface="Times New Roman"/>
                          <a:ea typeface="Times New Roman"/>
                          <a:cs typeface="Times New Roman"/>
                        </a:rPr>
                        <a:t>16,91</a:t>
                      </a:r>
                      <a:endParaRPr lang="ru-RU" sz="1100">
                        <a:latin typeface="Calibri"/>
                        <a:ea typeface="Times New Roman"/>
                        <a:cs typeface="Times New Roman"/>
                      </a:endParaRPr>
                    </a:p>
                  </a:txBody>
                  <a:tcPr marL="68580" marR="68580" marT="0" marB="0"/>
                </a:tc>
              </a:tr>
              <a:tr h="472263">
                <a:tc>
                  <a:txBody>
                    <a:bodyPr/>
                    <a:lstStyle/>
                    <a:p>
                      <a:pPr algn="just">
                        <a:lnSpc>
                          <a:spcPct val="115000"/>
                        </a:lnSpc>
                        <a:spcAft>
                          <a:spcPts val="0"/>
                        </a:spcAft>
                      </a:pPr>
                      <a:r>
                        <a:rPr lang="ru-RU" sz="1200" b="1">
                          <a:latin typeface="Times New Roman"/>
                          <a:ea typeface="Times New Roman"/>
                          <a:cs typeface="Times New Roman"/>
                        </a:rPr>
                        <a:t>Изменения настроения </a:t>
                      </a:r>
                      <a:r>
                        <a:rPr lang="ru-RU" sz="1200">
                          <a:latin typeface="Times New Roman"/>
                          <a:ea typeface="Times New Roman"/>
                          <a:cs typeface="Times New Roman"/>
                        </a:rPr>
                        <a:t>(сниженное настроение, пессимизм)</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11,47</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3,55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a:latin typeface="Times New Roman"/>
                          <a:ea typeface="Times New Roman"/>
                          <a:cs typeface="Times New Roman"/>
                        </a:rPr>
                        <a:t>1,27</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ru-RU" sz="1200" b="1" dirty="0">
                          <a:latin typeface="Times New Roman"/>
                          <a:ea typeface="Times New Roman"/>
                          <a:cs typeface="Times New Roman"/>
                        </a:rPr>
                        <a:t>16,29</a:t>
                      </a:r>
                      <a:endParaRPr lang="ru-RU" sz="1100" dirty="0">
                        <a:latin typeface="Calibri"/>
                        <a:ea typeface="Times New Roman"/>
                        <a:cs typeface="Times New Roman"/>
                      </a:endParaRPr>
                    </a:p>
                  </a:txBody>
                  <a:tcPr marL="68580" marR="68580" marT="0" marB="0"/>
                </a:tc>
              </a:tr>
            </a:tbl>
          </a:graphicData>
        </a:graphic>
      </p:graphicFrame>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25</a:t>
            </a:fld>
            <a:endParaRPr lang="ru-RU"/>
          </a:p>
        </p:txBody>
      </p:sp>
      <p:sp>
        <p:nvSpPr>
          <p:cNvPr id="1026" name="Rectangle 2"/>
          <p:cNvSpPr>
            <a:spLocks noChangeArrowheads="1"/>
          </p:cNvSpPr>
          <p:nvPr/>
        </p:nvSpPr>
        <p:spPr bwMode="auto">
          <a:xfrm>
            <a:off x="323528" y="1124744"/>
            <a:ext cx="84604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Количество педагогов с неблагоприятным уровнем выраженности признаков субъективного неблагополучия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26</a:t>
            </a:fld>
            <a:endParaRPr lang="ru-RU"/>
          </a:p>
        </p:txBody>
      </p:sp>
      <p:graphicFrame>
        <p:nvGraphicFramePr>
          <p:cNvPr id="7" name="Содержимое 6"/>
          <p:cNvGraphicFramePr>
            <a:graphicFrameLocks noGrp="1"/>
          </p:cNvGraphicFramePr>
          <p:nvPr>
            <p:ph idx="1"/>
          </p:nvPr>
        </p:nvGraphicFramePr>
        <p:xfrm>
          <a:off x="457200" y="214313"/>
          <a:ext cx="8229600" cy="6101080"/>
        </p:xfrm>
        <a:graphic>
          <a:graphicData uri="http://schemas.openxmlformats.org/drawingml/2006/table">
            <a:tbl>
              <a:tblPr firstRow="1" bandRow="1">
                <a:tableStyleId>{5C22544A-7EE6-4342-B048-85BDC9FD1C3A}</a:tableStyleId>
              </a:tblPr>
              <a:tblGrid>
                <a:gridCol w="1614470"/>
                <a:gridCol w="6615130"/>
              </a:tblGrid>
              <a:tr h="370840">
                <a:tc gridSpan="2">
                  <a:txBody>
                    <a:bodyPr/>
                    <a:lstStyle/>
                    <a:p>
                      <a:r>
                        <a:rPr lang="ru-RU" dirty="0" smtClean="0"/>
                        <a:t>Чем старше респонденты, тем  вероятнее они</a:t>
                      </a:r>
                      <a:endParaRPr lang="ru-RU" dirty="0"/>
                    </a:p>
                  </a:txBody>
                  <a:tcPr/>
                </a:tc>
                <a:tc hMerge="1">
                  <a:txBody>
                    <a:bodyPr/>
                    <a:lstStyle/>
                    <a:p>
                      <a:endParaRPr lang="ru-RU" dirty="0"/>
                    </a:p>
                  </a:txBody>
                  <a:tcPr/>
                </a:tc>
              </a:tr>
              <a:tr h="370840">
                <a:tc rowSpan="14">
                  <a:txBody>
                    <a:bodyPr/>
                    <a:lstStyle/>
                    <a:p>
                      <a:r>
                        <a:rPr lang="ru-RU" dirty="0" smtClean="0"/>
                        <a:t>«отрицательные» связи</a:t>
                      </a:r>
                      <a:endParaRPr lang="ru-RU" dirty="0"/>
                    </a:p>
                  </a:txBody>
                  <a:tcPr/>
                </a:tc>
                <a:tc>
                  <a:txBody>
                    <a:bodyPr/>
                    <a:lstStyle/>
                    <a:p>
                      <a:r>
                        <a:rPr lang="ru-RU" dirty="0" smtClean="0"/>
                        <a:t>Выбирают меньше форм обучения</a:t>
                      </a:r>
                      <a:endParaRPr lang="ru-RU" dirty="0"/>
                    </a:p>
                  </a:txBody>
                  <a:tcPr/>
                </a:tc>
              </a:tr>
              <a:tr h="370840">
                <a:tc vMerge="1">
                  <a:txBody>
                    <a:bodyPr/>
                    <a:lstStyle/>
                    <a:p>
                      <a:endParaRPr lang="ru-RU" dirty="0"/>
                    </a:p>
                  </a:txBody>
                  <a:tcPr/>
                </a:tc>
                <a:tc>
                  <a:txBody>
                    <a:bodyPr/>
                    <a:lstStyle/>
                    <a:p>
                      <a:r>
                        <a:rPr lang="ru-RU" dirty="0" smtClean="0"/>
                        <a:t>Недовольны уровнем оплаты труда</a:t>
                      </a:r>
                      <a:endParaRPr lang="ru-RU" dirty="0"/>
                    </a:p>
                  </a:txBody>
                  <a:tcPr/>
                </a:tc>
              </a:tr>
              <a:tr h="370840">
                <a:tc vMerge="1">
                  <a:txBody>
                    <a:bodyPr/>
                    <a:lstStyle/>
                    <a:p>
                      <a:endParaRPr lang="ru-RU" dirty="0"/>
                    </a:p>
                  </a:txBody>
                  <a:tcPr/>
                </a:tc>
                <a:tc>
                  <a:txBody>
                    <a:bodyPr/>
                    <a:lstStyle/>
                    <a:p>
                      <a:r>
                        <a:rPr lang="ru-RU" dirty="0" smtClean="0"/>
                        <a:t>Недовольны уровнем помощи от родителей детей</a:t>
                      </a:r>
                      <a:r>
                        <a:rPr lang="ru-RU" baseline="0" dirty="0" smtClean="0"/>
                        <a:t> с ОВЗ</a:t>
                      </a:r>
                      <a:endParaRPr lang="ru-RU" dirty="0"/>
                    </a:p>
                  </a:txBody>
                  <a:tcPr/>
                </a:tc>
              </a:tr>
              <a:tr h="370840">
                <a:tc vMerge="1">
                  <a:txBody>
                    <a:bodyPr/>
                    <a:lstStyle/>
                    <a:p>
                      <a:endParaRPr lang="ru-RU" dirty="0"/>
                    </a:p>
                  </a:txBody>
                  <a:tcPr/>
                </a:tc>
                <a:tc>
                  <a:txBody>
                    <a:bodyPr/>
                    <a:lstStyle/>
                    <a:p>
                      <a:r>
                        <a:rPr lang="ru-RU" dirty="0" smtClean="0"/>
                        <a:t>Недовольны уровнем помощи от коллег</a:t>
                      </a:r>
                      <a:endParaRPr lang="ru-RU" dirty="0"/>
                    </a:p>
                  </a:txBody>
                  <a:tcPr/>
                </a:tc>
              </a:tr>
              <a:tr h="370840">
                <a:tc vMerge="1">
                  <a:txBody>
                    <a:bodyPr/>
                    <a:lstStyle/>
                    <a:p>
                      <a:endParaRPr lang="ru-RU" dirty="0"/>
                    </a:p>
                  </a:txBody>
                  <a:tcPr/>
                </a:tc>
                <a:tc>
                  <a:txBody>
                    <a:bodyPr/>
                    <a:lstStyle/>
                    <a:p>
                      <a:r>
                        <a:rPr lang="ru-RU" dirty="0" smtClean="0"/>
                        <a:t>Недовольны уровнем помощи от психолога школы</a:t>
                      </a:r>
                      <a:endParaRPr lang="ru-RU" dirty="0"/>
                    </a:p>
                  </a:txBody>
                  <a:tcPr/>
                </a:tc>
              </a:tr>
              <a:tr h="370840">
                <a:tc vMerge="1">
                  <a:txBody>
                    <a:bodyPr/>
                    <a:lstStyle/>
                    <a:p>
                      <a:endParaRPr lang="ru-RU" dirty="0"/>
                    </a:p>
                  </a:txBody>
                  <a:tcPr/>
                </a:tc>
                <a:tc>
                  <a:txBody>
                    <a:bodyPr/>
                    <a:lstStyle/>
                    <a:p>
                      <a:r>
                        <a:rPr lang="ru-RU" dirty="0" smtClean="0"/>
                        <a:t>Недовольны уровнем помощи от дефектолога школы</a:t>
                      </a:r>
                      <a:endParaRPr lang="ru-RU" dirty="0"/>
                    </a:p>
                  </a:txBody>
                  <a:tcPr/>
                </a:tc>
              </a:tr>
              <a:tr h="370840">
                <a:tc vMerge="1">
                  <a:txBody>
                    <a:bodyPr/>
                    <a:lstStyle/>
                    <a:p>
                      <a:endParaRPr lang="ru-RU" dirty="0"/>
                    </a:p>
                  </a:txBody>
                  <a:tcPr/>
                </a:tc>
                <a:tc>
                  <a:txBody>
                    <a:bodyPr/>
                    <a:lstStyle/>
                    <a:p>
                      <a:r>
                        <a:rPr lang="ru-RU" dirty="0" smtClean="0"/>
                        <a:t>Недовольны уровнем помощи от логопеда</a:t>
                      </a:r>
                      <a:endParaRPr lang="ru-RU" dirty="0"/>
                    </a:p>
                  </a:txBody>
                  <a:tcPr/>
                </a:tc>
              </a:tr>
              <a:tr h="370840">
                <a:tc vMerge="1">
                  <a:txBody>
                    <a:bodyPr/>
                    <a:lstStyle/>
                    <a:p>
                      <a:endParaRPr lang="ru-RU" dirty="0"/>
                    </a:p>
                  </a:txBody>
                  <a:tcPr/>
                </a:tc>
                <a:tc>
                  <a:txBody>
                    <a:bodyPr/>
                    <a:lstStyle/>
                    <a:p>
                      <a:r>
                        <a:rPr lang="ru-RU" dirty="0" smtClean="0"/>
                        <a:t>Недовольны уровнем квалификации помогающих специалистов</a:t>
                      </a:r>
                      <a:endParaRPr lang="ru-RU" dirty="0"/>
                    </a:p>
                  </a:txBody>
                  <a:tcPr/>
                </a:tc>
              </a:tr>
              <a:tr h="370840">
                <a:tc vMerge="1">
                  <a:txBody>
                    <a:bodyPr/>
                    <a:lstStyle/>
                    <a:p>
                      <a:endParaRPr lang="ru-RU" dirty="0"/>
                    </a:p>
                  </a:txBody>
                  <a:tcPr/>
                </a:tc>
                <a:tc>
                  <a:txBody>
                    <a:bodyPr/>
                    <a:lstStyle/>
                    <a:p>
                      <a:r>
                        <a:rPr lang="ru-RU" dirty="0" smtClean="0"/>
                        <a:t>Считают, что в их классе слишком</a:t>
                      </a:r>
                      <a:r>
                        <a:rPr lang="ru-RU" baseline="0" dirty="0" smtClean="0"/>
                        <a:t> много детей с </a:t>
                      </a:r>
                      <a:r>
                        <a:rPr lang="ru-RU" baseline="0" dirty="0" err="1" smtClean="0"/>
                        <a:t>трудноятми</a:t>
                      </a:r>
                      <a:r>
                        <a:rPr lang="ru-RU" baseline="0" dirty="0" smtClean="0"/>
                        <a:t> в обучении</a:t>
                      </a:r>
                      <a:endParaRPr lang="ru-RU" dirty="0"/>
                    </a:p>
                  </a:txBody>
                  <a:tcPr/>
                </a:tc>
              </a:tr>
              <a:tr h="370840">
                <a:tc vMerge="1">
                  <a:txBody>
                    <a:bodyPr/>
                    <a:lstStyle/>
                    <a:p>
                      <a:endParaRPr lang="ru-RU" dirty="0"/>
                    </a:p>
                  </a:txBody>
                  <a:tcPr/>
                </a:tc>
                <a:tc>
                  <a:txBody>
                    <a:bodyPr/>
                    <a:lstStyle/>
                    <a:p>
                      <a:r>
                        <a:rPr lang="ru-RU" dirty="0" smtClean="0"/>
                        <a:t>Считают,</a:t>
                      </a:r>
                      <a:r>
                        <a:rPr lang="ru-RU" baseline="0" dirty="0" smtClean="0"/>
                        <a:t> что в их классе слишком много часто болеющих детей</a:t>
                      </a:r>
                      <a:endParaRPr lang="ru-RU" dirty="0"/>
                    </a:p>
                  </a:txBody>
                  <a:tcPr/>
                </a:tc>
              </a:tr>
              <a:tr h="370840">
                <a:tc vMerge="1">
                  <a:txBody>
                    <a:bodyPr/>
                    <a:lstStyle/>
                    <a:p>
                      <a:endParaRPr lang="ru-RU" dirty="0"/>
                    </a:p>
                  </a:txBody>
                  <a:tcPr/>
                </a:tc>
                <a:tc>
                  <a:txBody>
                    <a:bodyPr/>
                    <a:lstStyle/>
                    <a:p>
                      <a:r>
                        <a:rPr lang="ru-RU" dirty="0" smtClean="0"/>
                        <a:t>Считают, что с родителями детей с ОВЗ трудно общаться</a:t>
                      </a:r>
                      <a:endParaRPr lang="ru-RU" dirty="0"/>
                    </a:p>
                  </a:txBody>
                  <a:tcPr/>
                </a:tc>
              </a:tr>
              <a:tr h="370840">
                <a:tc vMerge="1">
                  <a:txBody>
                    <a:bodyPr/>
                    <a:lstStyle/>
                    <a:p>
                      <a:endParaRPr lang="ru-RU" dirty="0"/>
                    </a:p>
                  </a:txBody>
                  <a:tcPr/>
                </a:tc>
                <a:tc>
                  <a:txBody>
                    <a:bodyPr/>
                    <a:lstStyle/>
                    <a:p>
                      <a:r>
                        <a:rPr lang="ru-RU" dirty="0" smtClean="0"/>
                        <a:t>Недовольны возможностью получения</a:t>
                      </a:r>
                      <a:r>
                        <a:rPr lang="ru-RU" baseline="0" dirty="0" smtClean="0"/>
                        <a:t> адресной помощи по поводу конкретного ребенка</a:t>
                      </a:r>
                      <a:endParaRPr lang="ru-RU" dirty="0"/>
                    </a:p>
                  </a:txBody>
                  <a:tcPr/>
                </a:tc>
              </a:tr>
              <a:tr h="370840">
                <a:tc vMerge="1">
                  <a:txBody>
                    <a:bodyPr/>
                    <a:lstStyle/>
                    <a:p>
                      <a:endParaRPr lang="ru-RU" dirty="0"/>
                    </a:p>
                  </a:txBody>
                  <a:tcPr/>
                </a:tc>
                <a:tc>
                  <a:txBody>
                    <a:bodyPr/>
                    <a:lstStyle/>
                    <a:p>
                      <a:r>
                        <a:rPr lang="ru-RU" dirty="0" smtClean="0"/>
                        <a:t>Характеризуются</a:t>
                      </a:r>
                      <a:r>
                        <a:rPr lang="ru-RU" baseline="0" dirty="0" smtClean="0"/>
                        <a:t> высокой изменчивостью настроения</a:t>
                      </a:r>
                      <a:endParaRPr lang="ru-RU" dirty="0"/>
                    </a:p>
                  </a:txBody>
                  <a:tcPr/>
                </a:tc>
              </a:tr>
              <a:tr h="370840">
                <a:tc vMerge="1">
                  <a:txBody>
                    <a:bodyPr/>
                    <a:lstStyle/>
                    <a:p>
                      <a:endParaRPr lang="ru-RU" dirty="0"/>
                    </a:p>
                  </a:txBody>
                  <a:tcPr/>
                </a:tc>
                <a:tc>
                  <a:txBody>
                    <a:bodyPr/>
                    <a:lstStyle/>
                    <a:p>
                      <a:r>
                        <a:rPr lang="ru-RU" dirty="0" smtClean="0"/>
                        <a:t>Значимость социального окружения оценивают как невысокую</a:t>
                      </a:r>
                      <a:endParaRPr lang="ru-RU"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457200" y="357188"/>
          <a:ext cx="8229600" cy="5054600"/>
        </p:xfrm>
        <a:graphic>
          <a:graphicData uri="http://schemas.openxmlformats.org/drawingml/2006/table">
            <a:tbl>
              <a:tblPr firstRow="1" bandRow="1">
                <a:tableStyleId>{5C22544A-7EE6-4342-B048-85BDC9FD1C3A}</a:tableStyleId>
              </a:tblPr>
              <a:tblGrid>
                <a:gridCol w="1400156"/>
                <a:gridCol w="6829444"/>
              </a:tblGrid>
              <a:tr h="370840">
                <a:tc gridSpan="2">
                  <a:txBody>
                    <a:bodyPr/>
                    <a:lstStyle/>
                    <a:p>
                      <a:r>
                        <a:rPr lang="ru-RU" dirty="0" smtClean="0"/>
                        <a:t>Чем старше респонденты, тем  вероятнее они</a:t>
                      </a:r>
                      <a:endParaRPr lang="ru-RU" dirty="0"/>
                    </a:p>
                  </a:txBody>
                  <a:tcPr/>
                </a:tc>
                <a:tc hMerge="1">
                  <a:txBody>
                    <a:bodyPr/>
                    <a:lstStyle/>
                    <a:p>
                      <a:endParaRPr lang="ru-RU" dirty="0"/>
                    </a:p>
                  </a:txBody>
                  <a:tcPr/>
                </a:tc>
              </a:tr>
              <a:tr h="370840">
                <a:tc rowSpan="9">
                  <a:txBody>
                    <a:bodyPr/>
                    <a:lstStyle/>
                    <a:p>
                      <a:r>
                        <a:rPr lang="ru-RU" dirty="0" smtClean="0"/>
                        <a:t>«положительные</a:t>
                      </a:r>
                      <a:r>
                        <a:rPr lang="ru-RU" baseline="0" dirty="0" smtClean="0"/>
                        <a:t> связи»</a:t>
                      </a:r>
                      <a:endParaRPr lang="ru-RU" dirty="0"/>
                    </a:p>
                  </a:txBody>
                  <a:tcPr/>
                </a:tc>
                <a:tc>
                  <a:txBody>
                    <a:bodyPr/>
                    <a:lstStyle/>
                    <a:p>
                      <a:r>
                        <a:rPr lang="ru-RU" dirty="0" smtClean="0"/>
                        <a:t>Довольны уровнем собственного образования</a:t>
                      </a:r>
                      <a:endParaRPr lang="ru-RU" dirty="0"/>
                    </a:p>
                  </a:txBody>
                  <a:tcPr/>
                </a:tc>
              </a:tr>
              <a:tr h="370840">
                <a:tc vMerge="1">
                  <a:txBody>
                    <a:bodyPr/>
                    <a:lstStyle/>
                    <a:p>
                      <a:endParaRPr lang="ru-RU" dirty="0"/>
                    </a:p>
                  </a:txBody>
                  <a:tcPr/>
                </a:tc>
                <a:tc>
                  <a:txBody>
                    <a:bodyPr/>
                    <a:lstStyle/>
                    <a:p>
                      <a:r>
                        <a:rPr lang="ru-RU" dirty="0" smtClean="0"/>
                        <a:t>Довольны собственными знаниями программного материала</a:t>
                      </a:r>
                      <a:endParaRPr lang="ru-RU" dirty="0"/>
                    </a:p>
                  </a:txBody>
                  <a:tcPr/>
                </a:tc>
              </a:tr>
              <a:tr h="370840">
                <a:tc vMerge="1">
                  <a:txBody>
                    <a:bodyPr/>
                    <a:lstStyle/>
                    <a:p>
                      <a:endParaRPr lang="ru-RU" dirty="0"/>
                    </a:p>
                  </a:txBody>
                  <a:tcPr/>
                </a:tc>
                <a:tc>
                  <a:txBody>
                    <a:bodyPr/>
                    <a:lstStyle/>
                    <a:p>
                      <a:r>
                        <a:rPr lang="ru-RU" dirty="0" smtClean="0"/>
                        <a:t>Довольны собственными способностями разнообразить методы и приемы работы</a:t>
                      </a:r>
                      <a:endParaRPr lang="ru-RU" dirty="0"/>
                    </a:p>
                  </a:txBody>
                  <a:tcPr/>
                </a:tc>
              </a:tr>
              <a:tr h="370840">
                <a:tc vMerge="1">
                  <a:txBody>
                    <a:bodyPr/>
                    <a:lstStyle/>
                    <a:p>
                      <a:endParaRPr lang="ru-RU" dirty="0"/>
                    </a:p>
                  </a:txBody>
                  <a:tcPr/>
                </a:tc>
                <a:tc>
                  <a:txBody>
                    <a:bodyPr/>
                    <a:lstStyle/>
                    <a:p>
                      <a:r>
                        <a:rPr lang="ru-RU" dirty="0" smtClean="0"/>
                        <a:t>Довольны уровнем собственного владения методами и методиками работы с детьми с ОВЗ</a:t>
                      </a:r>
                      <a:endParaRPr lang="ru-RU" dirty="0"/>
                    </a:p>
                  </a:txBody>
                  <a:tcPr/>
                </a:tc>
              </a:tr>
              <a:tr h="370840">
                <a:tc vMerge="1">
                  <a:txBody>
                    <a:bodyPr/>
                    <a:lstStyle/>
                    <a:p>
                      <a:endParaRPr lang="ru-RU" dirty="0"/>
                    </a:p>
                  </a:txBody>
                  <a:tcPr/>
                </a:tc>
                <a:tc>
                  <a:txBody>
                    <a:bodyPr/>
                    <a:lstStyle/>
                    <a:p>
                      <a:r>
                        <a:rPr lang="ru-RU" dirty="0" smtClean="0"/>
                        <a:t>Довольны качеством подготовки на курсах</a:t>
                      </a:r>
                      <a:r>
                        <a:rPr lang="ru-RU" baseline="0" dirty="0" smtClean="0"/>
                        <a:t> повышения квалификации</a:t>
                      </a:r>
                      <a:endParaRPr lang="ru-RU" dirty="0"/>
                    </a:p>
                  </a:txBody>
                  <a:tcPr/>
                </a:tc>
              </a:tr>
              <a:tr h="370840">
                <a:tc vMerge="1">
                  <a:txBody>
                    <a:bodyPr/>
                    <a:lstStyle/>
                    <a:p>
                      <a:endParaRPr lang="ru-RU" dirty="0"/>
                    </a:p>
                  </a:txBody>
                  <a:tcPr/>
                </a:tc>
                <a:tc>
                  <a:txBody>
                    <a:bodyPr/>
                    <a:lstStyle/>
                    <a:p>
                      <a:r>
                        <a:rPr lang="ru-RU" dirty="0" smtClean="0"/>
                        <a:t>Довольны общим количеством детей в классе (большой класс – не проблема)</a:t>
                      </a:r>
                      <a:endParaRPr lang="ru-RU" dirty="0"/>
                    </a:p>
                  </a:txBody>
                  <a:tcPr/>
                </a:tc>
              </a:tr>
              <a:tr h="370840">
                <a:tc vMerge="1">
                  <a:txBody>
                    <a:bodyPr/>
                    <a:lstStyle/>
                    <a:p>
                      <a:endParaRPr lang="ru-RU" dirty="0"/>
                    </a:p>
                  </a:txBody>
                  <a:tcPr/>
                </a:tc>
                <a:tc>
                  <a:txBody>
                    <a:bodyPr/>
                    <a:lstStyle/>
                    <a:p>
                      <a:r>
                        <a:rPr lang="ru-RU" dirty="0" smtClean="0"/>
                        <a:t>Довольны пространством</a:t>
                      </a:r>
                      <a:r>
                        <a:rPr lang="ru-RU" baseline="0" dirty="0" smtClean="0"/>
                        <a:t> для работы (достаточностью помещений и их характеристиками)</a:t>
                      </a:r>
                      <a:endParaRPr lang="ru-RU" dirty="0"/>
                    </a:p>
                  </a:txBody>
                  <a:tcPr/>
                </a:tc>
              </a:tr>
              <a:tr h="370840">
                <a:tc vMerge="1">
                  <a:txBody>
                    <a:bodyPr/>
                    <a:lstStyle/>
                    <a:p>
                      <a:endParaRPr lang="ru-RU" dirty="0"/>
                    </a:p>
                  </a:txBody>
                  <a:tcPr/>
                </a:tc>
                <a:tc>
                  <a:txBody>
                    <a:bodyPr/>
                    <a:lstStyle/>
                    <a:p>
                      <a:r>
                        <a:rPr lang="ru-RU" dirty="0" smtClean="0"/>
                        <a:t>Довольны собственным опытом работы</a:t>
                      </a:r>
                      <a:endParaRPr lang="ru-RU" dirty="0"/>
                    </a:p>
                  </a:txBody>
                  <a:tcPr/>
                </a:tc>
              </a:tr>
              <a:tr h="370840">
                <a:tc vMerge="1">
                  <a:txBody>
                    <a:bodyPr/>
                    <a:lstStyle/>
                    <a:p>
                      <a:endParaRPr lang="ru-RU" dirty="0"/>
                    </a:p>
                  </a:txBody>
                  <a:tcPr/>
                </a:tc>
                <a:tc>
                  <a:txBody>
                    <a:bodyPr/>
                    <a:lstStyle/>
                    <a:p>
                      <a:r>
                        <a:rPr lang="ru-RU" dirty="0" smtClean="0"/>
                        <a:t>Довольны своей повседневной деятельностью</a:t>
                      </a:r>
                      <a:endParaRPr lang="ru-RU" dirty="0"/>
                    </a:p>
                  </a:txBody>
                  <a:tcPr/>
                </a:tc>
              </a:tr>
            </a:tbl>
          </a:graphicData>
        </a:graphic>
      </p:graphicFrame>
      <p:sp>
        <p:nvSpPr>
          <p:cNvPr id="4" name="Нижний колонтитул 3"/>
          <p:cNvSpPr>
            <a:spLocks noGrp="1"/>
          </p:cNvSpPr>
          <p:nvPr>
            <p:ph type="ftr" sz="quarter" idx="11"/>
          </p:nvPr>
        </p:nvSpPr>
        <p:spPr>
          <a:xfrm>
            <a:off x="500034" y="6356350"/>
            <a:ext cx="828680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buNone/>
            </a:pPr>
            <a:endParaRPr lang="ru-RU" sz="1400" dirty="0"/>
          </a:p>
        </p:txBody>
      </p:sp>
      <p:sp>
        <p:nvSpPr>
          <p:cNvPr id="4" name="Нижний колонтитул 3"/>
          <p:cNvSpPr>
            <a:spLocks noGrp="1"/>
          </p:cNvSpPr>
          <p:nvPr>
            <p:ph type="ftr" sz="quarter" idx="11"/>
          </p:nvPr>
        </p:nvSpPr>
        <p:spPr>
          <a:xfrm>
            <a:off x="428596" y="6356350"/>
            <a:ext cx="828680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28</a:t>
            </a:fld>
            <a:endParaRPr lang="ru-RU"/>
          </a:p>
        </p:txBody>
      </p:sp>
      <p:sp>
        <p:nvSpPr>
          <p:cNvPr id="6" name="Скругленный прямоугольник 5"/>
          <p:cNvSpPr/>
          <p:nvPr/>
        </p:nvSpPr>
        <p:spPr>
          <a:xfrm>
            <a:off x="4786314" y="571480"/>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Возраст, стаж, стаж ОВЗ</a:t>
            </a:r>
            <a:endParaRPr lang="ru-RU" dirty="0"/>
          </a:p>
        </p:txBody>
      </p:sp>
      <p:sp>
        <p:nvSpPr>
          <p:cNvPr id="7" name="Скругленный прямоугольник 6"/>
          <p:cNvSpPr/>
          <p:nvPr/>
        </p:nvSpPr>
        <p:spPr>
          <a:xfrm>
            <a:off x="4786314" y="1142984"/>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Коррекционный класс в специальной школе</a:t>
            </a:r>
            <a:endParaRPr lang="ru-RU" sz="1200" dirty="0"/>
          </a:p>
        </p:txBody>
      </p:sp>
      <p:sp>
        <p:nvSpPr>
          <p:cNvPr id="8" name="Скругленный прямоугольник 7"/>
          <p:cNvSpPr/>
          <p:nvPr/>
        </p:nvSpPr>
        <p:spPr>
          <a:xfrm>
            <a:off x="4857752" y="1714488"/>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Обучение на дому</a:t>
            </a:r>
            <a:endParaRPr lang="ru-RU" dirty="0"/>
          </a:p>
        </p:txBody>
      </p:sp>
      <p:sp>
        <p:nvSpPr>
          <p:cNvPr id="9" name="Скругленный прямоугольник 8"/>
          <p:cNvSpPr/>
          <p:nvPr/>
        </p:nvSpPr>
        <p:spPr>
          <a:xfrm>
            <a:off x="4857752" y="2357430"/>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Семейное обучение</a:t>
            </a:r>
            <a:endParaRPr lang="ru-RU" dirty="0"/>
          </a:p>
        </p:txBody>
      </p:sp>
      <p:sp>
        <p:nvSpPr>
          <p:cNvPr id="10" name="Скругленный прямоугольник 9"/>
          <p:cNvSpPr/>
          <p:nvPr/>
        </p:nvSpPr>
        <p:spPr>
          <a:xfrm>
            <a:off x="4857752" y="3071810"/>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Дистанционное обучение</a:t>
            </a:r>
            <a:endParaRPr lang="ru-RU" dirty="0"/>
          </a:p>
        </p:txBody>
      </p:sp>
      <p:sp>
        <p:nvSpPr>
          <p:cNvPr id="11" name="Скругленный прямоугольник 10"/>
          <p:cNvSpPr/>
          <p:nvPr/>
        </p:nvSpPr>
        <p:spPr>
          <a:xfrm>
            <a:off x="4857752" y="3714752"/>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t>Очно-заочное</a:t>
            </a:r>
            <a:r>
              <a:rPr lang="ru-RU" dirty="0" smtClean="0"/>
              <a:t> обучение</a:t>
            </a:r>
            <a:endParaRPr lang="ru-RU" dirty="0"/>
          </a:p>
        </p:txBody>
      </p:sp>
      <p:sp>
        <p:nvSpPr>
          <p:cNvPr id="12" name="Скругленный прямоугольник 11"/>
          <p:cNvSpPr/>
          <p:nvPr/>
        </p:nvSpPr>
        <p:spPr>
          <a:xfrm>
            <a:off x="4857752" y="4500570"/>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Коррекционный класс в нашей школе</a:t>
            </a:r>
            <a:endParaRPr lang="ru-RU" sz="1400" dirty="0"/>
          </a:p>
        </p:txBody>
      </p:sp>
      <p:sp>
        <p:nvSpPr>
          <p:cNvPr id="13" name="Скругленный прямоугольник 12"/>
          <p:cNvSpPr/>
          <p:nvPr/>
        </p:nvSpPr>
        <p:spPr>
          <a:xfrm>
            <a:off x="4857752" y="5357826"/>
            <a:ext cx="350046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Общая сумма выборов форм обучения</a:t>
            </a:r>
            <a:endParaRPr lang="ru-RU" sz="1400" dirty="0"/>
          </a:p>
        </p:txBody>
      </p:sp>
      <p:sp>
        <p:nvSpPr>
          <p:cNvPr id="14" name="Овал 13"/>
          <p:cNvSpPr/>
          <p:nvPr/>
        </p:nvSpPr>
        <p:spPr>
          <a:xfrm>
            <a:off x="1142976" y="1214422"/>
            <a:ext cx="1571636"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Включение на </a:t>
            </a:r>
            <a:r>
              <a:rPr lang="ru-RU" sz="1000" dirty="0" err="1" smtClean="0"/>
              <a:t>осн</a:t>
            </a:r>
            <a:r>
              <a:rPr lang="ru-RU" sz="1000" dirty="0" smtClean="0"/>
              <a:t> АООП с </a:t>
            </a:r>
            <a:r>
              <a:rPr lang="ru-RU" sz="1000" dirty="0" err="1" smtClean="0"/>
              <a:t>тьютором</a:t>
            </a:r>
            <a:endParaRPr lang="ru-RU" sz="1000" dirty="0"/>
          </a:p>
        </p:txBody>
      </p:sp>
      <p:sp>
        <p:nvSpPr>
          <p:cNvPr id="15" name="Скругленный прямоугольник 14"/>
          <p:cNvSpPr/>
          <p:nvPr/>
        </p:nvSpPr>
        <p:spPr>
          <a:xfrm>
            <a:off x="1285852" y="2857496"/>
            <a:ext cx="1428760" cy="107157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Включение на </a:t>
            </a:r>
            <a:r>
              <a:rPr lang="ru-RU" sz="1000" dirty="0" err="1" smtClean="0"/>
              <a:t>осн</a:t>
            </a:r>
            <a:r>
              <a:rPr lang="ru-RU" sz="1000" dirty="0" smtClean="0"/>
              <a:t> АООП без </a:t>
            </a:r>
            <a:r>
              <a:rPr lang="ru-RU" sz="1000" dirty="0" err="1" smtClean="0"/>
              <a:t>доп</a:t>
            </a:r>
            <a:r>
              <a:rPr lang="ru-RU" sz="1000" dirty="0" smtClean="0"/>
              <a:t> </a:t>
            </a:r>
            <a:r>
              <a:rPr lang="ru-RU" sz="1000" dirty="0" err="1" smtClean="0"/>
              <a:t>сопр</a:t>
            </a:r>
            <a:endParaRPr lang="ru-RU" sz="1000" dirty="0"/>
          </a:p>
        </p:txBody>
      </p:sp>
      <p:sp>
        <p:nvSpPr>
          <p:cNvPr id="16" name="Равнобедренный треугольник 15"/>
          <p:cNvSpPr/>
          <p:nvPr/>
        </p:nvSpPr>
        <p:spPr>
          <a:xfrm>
            <a:off x="1214414" y="4357694"/>
            <a:ext cx="1571636" cy="1214446"/>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Включение на общих основаниях</a:t>
            </a:r>
            <a:endParaRPr lang="ru-RU" sz="1000" dirty="0"/>
          </a:p>
        </p:txBody>
      </p:sp>
      <p:cxnSp>
        <p:nvCxnSpPr>
          <p:cNvPr id="18" name="Прямая соединительная линия 17"/>
          <p:cNvCxnSpPr>
            <a:stCxn id="14" idx="7"/>
            <a:endCxn id="6" idx="1"/>
          </p:cNvCxnSpPr>
          <p:nvPr/>
        </p:nvCxnSpPr>
        <p:spPr>
          <a:xfrm rot="5400000" flipH="1" flipV="1">
            <a:off x="3342604" y="-72359"/>
            <a:ext cx="585556" cy="230186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a:stCxn id="14" idx="4"/>
          </p:cNvCxnSpPr>
          <p:nvPr/>
        </p:nvCxnSpPr>
        <p:spPr>
          <a:xfrm rot="5400000">
            <a:off x="1607323" y="2536025"/>
            <a:ext cx="571504" cy="714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flipV="1">
            <a:off x="2714612" y="1357298"/>
            <a:ext cx="2071702" cy="28575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a:stCxn id="14" idx="6"/>
          </p:cNvCxnSpPr>
          <p:nvPr/>
        </p:nvCxnSpPr>
        <p:spPr>
          <a:xfrm>
            <a:off x="2714612" y="1750207"/>
            <a:ext cx="2143140" cy="17859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a:endCxn id="9" idx="1"/>
          </p:cNvCxnSpPr>
          <p:nvPr/>
        </p:nvCxnSpPr>
        <p:spPr>
          <a:xfrm>
            <a:off x="2714612" y="1857364"/>
            <a:ext cx="2143140" cy="7143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endCxn id="10" idx="1"/>
          </p:cNvCxnSpPr>
          <p:nvPr/>
        </p:nvCxnSpPr>
        <p:spPr>
          <a:xfrm>
            <a:off x="2643174" y="2000240"/>
            <a:ext cx="2214578" cy="12858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a:endCxn id="11" idx="1"/>
          </p:cNvCxnSpPr>
          <p:nvPr/>
        </p:nvCxnSpPr>
        <p:spPr>
          <a:xfrm>
            <a:off x="2571736" y="2000240"/>
            <a:ext cx="2286016" cy="192882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14" idx="5"/>
            <a:endCxn id="13" idx="1"/>
          </p:cNvCxnSpPr>
          <p:nvPr/>
        </p:nvCxnSpPr>
        <p:spPr>
          <a:xfrm rot="16200000" flipH="1">
            <a:off x="1949563" y="2663951"/>
            <a:ext cx="3443076" cy="237330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flipV="1">
            <a:off x="2714612" y="1500174"/>
            <a:ext cx="2071702" cy="1714512"/>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a:stCxn id="15" idx="3"/>
            <a:endCxn id="12" idx="1"/>
          </p:cNvCxnSpPr>
          <p:nvPr/>
        </p:nvCxnSpPr>
        <p:spPr>
          <a:xfrm>
            <a:off x="2714612" y="3393281"/>
            <a:ext cx="2143140" cy="1321603"/>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a:stCxn id="15" idx="3"/>
            <a:endCxn id="9" idx="1"/>
          </p:cNvCxnSpPr>
          <p:nvPr/>
        </p:nvCxnSpPr>
        <p:spPr>
          <a:xfrm flipV="1">
            <a:off x="2714612" y="2571744"/>
            <a:ext cx="2143140" cy="821537"/>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a:stCxn id="15" idx="3"/>
          </p:cNvCxnSpPr>
          <p:nvPr/>
        </p:nvCxnSpPr>
        <p:spPr>
          <a:xfrm>
            <a:off x="2714612" y="3393281"/>
            <a:ext cx="2214578" cy="3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endCxn id="13" idx="1"/>
          </p:cNvCxnSpPr>
          <p:nvPr/>
        </p:nvCxnSpPr>
        <p:spPr>
          <a:xfrm>
            <a:off x="2643174" y="3571877"/>
            <a:ext cx="2214578" cy="2000263"/>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a:stCxn id="16" idx="5"/>
          </p:cNvCxnSpPr>
          <p:nvPr/>
        </p:nvCxnSpPr>
        <p:spPr>
          <a:xfrm flipV="1">
            <a:off x="2393141" y="1571612"/>
            <a:ext cx="2393173" cy="3393305"/>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flipV="1">
            <a:off x="2545541" y="4857760"/>
            <a:ext cx="2312211" cy="259558"/>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a:endCxn id="13" idx="1"/>
          </p:cNvCxnSpPr>
          <p:nvPr/>
        </p:nvCxnSpPr>
        <p:spPr>
          <a:xfrm>
            <a:off x="2643174" y="5357826"/>
            <a:ext cx="2214578" cy="214314"/>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4572000" y="428625"/>
          <a:ext cx="4114800" cy="5278120"/>
        </p:xfrm>
        <a:graphic>
          <a:graphicData uri="http://schemas.openxmlformats.org/drawingml/2006/table">
            <a:tbl>
              <a:tblPr bandRow="1">
                <a:tableStyleId>{5C22544A-7EE6-4342-B048-85BDC9FD1C3A}</a:tableStyleId>
              </a:tblPr>
              <a:tblGrid>
                <a:gridCol w="4114800"/>
              </a:tblGrid>
              <a:tr h="370840">
                <a:tc>
                  <a:txBody>
                    <a:bodyPr/>
                    <a:lstStyle/>
                    <a:p>
                      <a:r>
                        <a:rPr lang="ru-RU" sz="1200" dirty="0" smtClean="0"/>
                        <a:t>Уровень поддержки</a:t>
                      </a:r>
                      <a:r>
                        <a:rPr lang="ru-RU" sz="1200" baseline="0" dirty="0" smtClean="0"/>
                        <a:t> от администрации</a:t>
                      </a:r>
                      <a:endParaRPr lang="ru-RU" sz="1200" dirty="0"/>
                    </a:p>
                  </a:txBody>
                  <a:tcPr/>
                </a:tc>
              </a:tr>
              <a:tr h="370840">
                <a:tc>
                  <a:txBody>
                    <a:bodyPr/>
                    <a:lstStyle/>
                    <a:p>
                      <a:r>
                        <a:rPr lang="ru-RU" sz="1200" dirty="0" smtClean="0"/>
                        <a:t>Помощь от родителей детей с ОВЗ</a:t>
                      </a:r>
                      <a:endParaRPr lang="ru-RU" sz="1200" dirty="0"/>
                    </a:p>
                  </a:txBody>
                  <a:tcPr/>
                </a:tc>
              </a:tr>
              <a:tr h="370840">
                <a:tc>
                  <a:txBody>
                    <a:bodyPr/>
                    <a:lstStyle/>
                    <a:p>
                      <a:r>
                        <a:rPr lang="ru-RU" sz="1200" dirty="0" smtClean="0"/>
                        <a:t>Собственные знания программного материала</a:t>
                      </a:r>
                      <a:endParaRPr lang="ru-RU" sz="1200" dirty="0"/>
                    </a:p>
                  </a:txBody>
                  <a:tcPr/>
                </a:tc>
              </a:tr>
              <a:tr h="370840">
                <a:tc>
                  <a:txBody>
                    <a:bodyPr/>
                    <a:lstStyle/>
                    <a:p>
                      <a:r>
                        <a:rPr lang="ru-RU" sz="1200" dirty="0" smtClean="0"/>
                        <a:t>Собственное владение методами работы с ОВЗ</a:t>
                      </a:r>
                      <a:endParaRPr lang="ru-RU" sz="1200" dirty="0"/>
                    </a:p>
                  </a:txBody>
                  <a:tcPr/>
                </a:tc>
              </a:tr>
              <a:tr h="370840">
                <a:tc>
                  <a:txBody>
                    <a:bodyPr/>
                    <a:lstStyle/>
                    <a:p>
                      <a:r>
                        <a:rPr lang="ru-RU" sz="1200" dirty="0" smtClean="0">
                          <a:solidFill>
                            <a:srgbClr val="FF0000"/>
                          </a:solidFill>
                        </a:rPr>
                        <a:t>Количество часто болеющих детей</a:t>
                      </a:r>
                      <a:endParaRPr lang="ru-RU" sz="1200" dirty="0">
                        <a:solidFill>
                          <a:srgbClr val="FF0000"/>
                        </a:solidFill>
                      </a:endParaRPr>
                    </a:p>
                  </a:txBody>
                  <a:tcPr/>
                </a:tc>
              </a:tr>
              <a:tr h="370840">
                <a:tc>
                  <a:txBody>
                    <a:bodyPr/>
                    <a:lstStyle/>
                    <a:p>
                      <a:r>
                        <a:rPr lang="ru-RU" sz="1200" dirty="0" smtClean="0"/>
                        <a:t>Уровень квалификации помогающих специалистов</a:t>
                      </a:r>
                      <a:endParaRPr lang="ru-RU" sz="1200" dirty="0"/>
                    </a:p>
                  </a:txBody>
                  <a:tcPr/>
                </a:tc>
              </a:tr>
              <a:tr h="370840">
                <a:tc>
                  <a:txBody>
                    <a:bodyPr/>
                    <a:lstStyle/>
                    <a:p>
                      <a:r>
                        <a:rPr lang="ru-RU" sz="1200" dirty="0" smtClean="0">
                          <a:solidFill>
                            <a:srgbClr val="FF0000"/>
                          </a:solidFill>
                        </a:rPr>
                        <a:t>Количество детей с трудностями в обучении</a:t>
                      </a:r>
                      <a:endParaRPr lang="ru-RU" sz="1200" dirty="0">
                        <a:solidFill>
                          <a:srgbClr val="FF0000"/>
                        </a:solidFill>
                      </a:endParaRPr>
                    </a:p>
                  </a:txBody>
                  <a:tcPr/>
                </a:tc>
              </a:tr>
              <a:tr h="370840">
                <a:tc>
                  <a:txBody>
                    <a:bodyPr/>
                    <a:lstStyle/>
                    <a:p>
                      <a:r>
                        <a:rPr lang="ru-RU" sz="1200" dirty="0" smtClean="0">
                          <a:solidFill>
                            <a:srgbClr val="FF0000"/>
                          </a:solidFill>
                        </a:rPr>
                        <a:t>Количество времени, которое нужно на подготовку к урокам</a:t>
                      </a:r>
                      <a:endParaRPr lang="ru-RU" sz="1200" dirty="0">
                        <a:solidFill>
                          <a:srgbClr val="FF0000"/>
                        </a:solidFill>
                      </a:endParaRPr>
                    </a:p>
                  </a:txBody>
                  <a:tcPr/>
                </a:tc>
              </a:tr>
              <a:tr h="370840">
                <a:tc>
                  <a:txBody>
                    <a:bodyPr/>
                    <a:lstStyle/>
                    <a:p>
                      <a:r>
                        <a:rPr lang="ru-RU" sz="1200" dirty="0" smtClean="0">
                          <a:solidFill>
                            <a:srgbClr val="FF0000"/>
                          </a:solidFill>
                        </a:rPr>
                        <a:t>Изменчивость настроения</a:t>
                      </a:r>
                      <a:endParaRPr lang="ru-RU" sz="1200" dirty="0">
                        <a:solidFill>
                          <a:srgbClr val="FF0000"/>
                        </a:solidFill>
                      </a:endParaRPr>
                    </a:p>
                  </a:txBody>
                  <a:tcPr/>
                </a:tc>
              </a:tr>
              <a:tr h="370840">
                <a:tc>
                  <a:txBody>
                    <a:bodyPr/>
                    <a:lstStyle/>
                    <a:p>
                      <a:r>
                        <a:rPr lang="ru-RU" sz="1200" dirty="0" smtClean="0"/>
                        <a:t>Уровень помощи от психолога школы</a:t>
                      </a:r>
                      <a:endParaRPr lang="ru-RU" sz="1200" dirty="0"/>
                    </a:p>
                  </a:txBody>
                  <a:tcPr/>
                </a:tc>
              </a:tr>
              <a:tr h="370840">
                <a:tc>
                  <a:txBody>
                    <a:bodyPr/>
                    <a:lstStyle/>
                    <a:p>
                      <a:r>
                        <a:rPr lang="ru-RU" sz="1200" dirty="0" smtClean="0"/>
                        <a:t>Уровень помощи от логопеда</a:t>
                      </a:r>
                      <a:endParaRPr lang="ru-RU" sz="1200" dirty="0"/>
                    </a:p>
                  </a:txBody>
                  <a:tcPr/>
                </a:tc>
              </a:tr>
              <a:tr h="370840">
                <a:tc>
                  <a:txBody>
                    <a:bodyPr/>
                    <a:lstStyle/>
                    <a:p>
                      <a:r>
                        <a:rPr lang="ru-RU" sz="1200" dirty="0" smtClean="0"/>
                        <a:t>Количество и качество технических приспособлений</a:t>
                      </a:r>
                      <a:endParaRPr lang="ru-RU" sz="1200" dirty="0"/>
                    </a:p>
                  </a:txBody>
                  <a:tcPr/>
                </a:tc>
              </a:tr>
              <a:tr h="370840">
                <a:tc>
                  <a:txBody>
                    <a:bodyPr/>
                    <a:lstStyle/>
                    <a:p>
                      <a:r>
                        <a:rPr lang="ru-RU" sz="1200" dirty="0" smtClean="0">
                          <a:solidFill>
                            <a:srgbClr val="FF0000"/>
                          </a:solidFill>
                        </a:rPr>
                        <a:t>Общее количество детей в классе</a:t>
                      </a:r>
                      <a:endParaRPr lang="ru-RU" sz="1200" dirty="0">
                        <a:solidFill>
                          <a:srgbClr val="FF0000"/>
                        </a:solidFill>
                      </a:endParaRPr>
                    </a:p>
                  </a:txBody>
                  <a:tcPr/>
                </a:tc>
              </a:tr>
              <a:tr h="370840">
                <a:tc>
                  <a:txBody>
                    <a:bodyPr/>
                    <a:lstStyle/>
                    <a:p>
                      <a:r>
                        <a:rPr lang="ru-RU" sz="1200" dirty="0" smtClean="0">
                          <a:solidFill>
                            <a:srgbClr val="FF0000"/>
                          </a:solidFill>
                        </a:rPr>
                        <a:t>Напряженность и чувствительность</a:t>
                      </a:r>
                      <a:endParaRPr lang="ru-RU" sz="1200" dirty="0">
                        <a:solidFill>
                          <a:srgbClr val="FF0000"/>
                        </a:solidFill>
                      </a:endParaRPr>
                    </a:p>
                  </a:txBody>
                  <a:tcPr/>
                </a:tc>
              </a:tr>
            </a:tbl>
          </a:graphicData>
        </a:graphic>
      </p:graphicFrame>
      <p:sp>
        <p:nvSpPr>
          <p:cNvPr id="4" name="Нижний колонтитул 3"/>
          <p:cNvSpPr>
            <a:spLocks noGrp="1"/>
          </p:cNvSpPr>
          <p:nvPr>
            <p:ph type="ftr" sz="quarter" idx="11"/>
          </p:nvPr>
        </p:nvSpPr>
        <p:spPr>
          <a:xfrm>
            <a:off x="428596" y="6356350"/>
            <a:ext cx="828680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29</a:t>
            </a:fld>
            <a:endParaRPr lang="ru-RU"/>
          </a:p>
        </p:txBody>
      </p:sp>
      <p:sp>
        <p:nvSpPr>
          <p:cNvPr id="7" name="Овал 6"/>
          <p:cNvSpPr/>
          <p:nvPr/>
        </p:nvSpPr>
        <p:spPr>
          <a:xfrm>
            <a:off x="1142976" y="1214422"/>
            <a:ext cx="1571636"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Включение на </a:t>
            </a:r>
            <a:r>
              <a:rPr lang="ru-RU" sz="1000" dirty="0" err="1" smtClean="0"/>
              <a:t>осн</a:t>
            </a:r>
            <a:r>
              <a:rPr lang="ru-RU" sz="1000" dirty="0" smtClean="0"/>
              <a:t> АООП с </a:t>
            </a:r>
            <a:r>
              <a:rPr lang="ru-RU" sz="1000" dirty="0" err="1" smtClean="0"/>
              <a:t>тьютором</a:t>
            </a:r>
            <a:endParaRPr lang="ru-RU" sz="1000" dirty="0"/>
          </a:p>
        </p:txBody>
      </p:sp>
      <p:sp>
        <p:nvSpPr>
          <p:cNvPr id="8" name="Скругленный прямоугольник 7"/>
          <p:cNvSpPr/>
          <p:nvPr/>
        </p:nvSpPr>
        <p:spPr>
          <a:xfrm>
            <a:off x="1285852" y="2857496"/>
            <a:ext cx="1428760" cy="107157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Включение на </a:t>
            </a:r>
            <a:r>
              <a:rPr lang="ru-RU" sz="1000" dirty="0" err="1" smtClean="0"/>
              <a:t>осн</a:t>
            </a:r>
            <a:r>
              <a:rPr lang="ru-RU" sz="1000" dirty="0" smtClean="0"/>
              <a:t> АООП без </a:t>
            </a:r>
            <a:r>
              <a:rPr lang="ru-RU" sz="1000" dirty="0" err="1" smtClean="0"/>
              <a:t>доп</a:t>
            </a:r>
            <a:r>
              <a:rPr lang="ru-RU" sz="1000" dirty="0" smtClean="0"/>
              <a:t> </a:t>
            </a:r>
            <a:r>
              <a:rPr lang="ru-RU" sz="1000" dirty="0" err="1" smtClean="0"/>
              <a:t>сопр</a:t>
            </a:r>
            <a:endParaRPr lang="ru-RU" sz="1000" dirty="0"/>
          </a:p>
        </p:txBody>
      </p:sp>
      <p:sp>
        <p:nvSpPr>
          <p:cNvPr id="9" name="Равнобедренный треугольник 8"/>
          <p:cNvSpPr/>
          <p:nvPr/>
        </p:nvSpPr>
        <p:spPr>
          <a:xfrm>
            <a:off x="1214414" y="4357694"/>
            <a:ext cx="1571636" cy="1214446"/>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Включение на общих основаниях</a:t>
            </a:r>
            <a:endParaRPr lang="ru-RU" sz="1000" dirty="0"/>
          </a:p>
        </p:txBody>
      </p:sp>
      <p:cxnSp>
        <p:nvCxnSpPr>
          <p:cNvPr id="11" name="Прямая соединительная линия 10"/>
          <p:cNvCxnSpPr>
            <a:stCxn id="7" idx="7"/>
          </p:cNvCxnSpPr>
          <p:nvPr/>
        </p:nvCxnSpPr>
        <p:spPr>
          <a:xfrm rot="5400000" flipH="1" flipV="1">
            <a:off x="3164009" y="-36640"/>
            <a:ext cx="728432" cy="208754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flipV="1">
            <a:off x="2636850" y="1000106"/>
            <a:ext cx="1935152" cy="52364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2643174" y="1928802"/>
            <a:ext cx="1928826" cy="21431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stCxn id="7" idx="6"/>
          </p:cNvCxnSpPr>
          <p:nvPr/>
        </p:nvCxnSpPr>
        <p:spPr>
          <a:xfrm flipV="1">
            <a:off x="2714612" y="1357298"/>
            <a:ext cx="1857388" cy="39290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flipV="1">
            <a:off x="2643174" y="1785926"/>
            <a:ext cx="2000264" cy="7143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5400000" flipH="1" flipV="1">
            <a:off x="2536017" y="892951"/>
            <a:ext cx="2214578" cy="185738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5400000" flipH="1" flipV="1">
            <a:off x="2607455" y="1178703"/>
            <a:ext cx="2071702" cy="185738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8" idx="3"/>
          </p:cNvCxnSpPr>
          <p:nvPr/>
        </p:nvCxnSpPr>
        <p:spPr>
          <a:xfrm flipV="1">
            <a:off x="2714612" y="2500306"/>
            <a:ext cx="1928826" cy="89297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flipV="1">
            <a:off x="2714612" y="2928934"/>
            <a:ext cx="1857388" cy="571505"/>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flipV="1">
            <a:off x="2571736" y="3286124"/>
            <a:ext cx="2000264" cy="347666"/>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flipV="1">
            <a:off x="2714612" y="3714752"/>
            <a:ext cx="1857388" cy="1"/>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a:stCxn id="9" idx="5"/>
          </p:cNvCxnSpPr>
          <p:nvPr/>
        </p:nvCxnSpPr>
        <p:spPr>
          <a:xfrm flipV="1">
            <a:off x="2393141" y="1500174"/>
            <a:ext cx="2250297" cy="3464743"/>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rot="5400000" flipH="1" flipV="1">
            <a:off x="2285985" y="2714621"/>
            <a:ext cx="2500331" cy="2214579"/>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V="1">
            <a:off x="2428860" y="4071942"/>
            <a:ext cx="2143140" cy="1143008"/>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flipV="1">
            <a:off x="2571736" y="4429132"/>
            <a:ext cx="2000264" cy="785818"/>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flipV="1">
            <a:off x="2571736" y="5143512"/>
            <a:ext cx="2071702" cy="214314"/>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2643174" y="5500702"/>
            <a:ext cx="2000264" cy="1588"/>
          </a:xfrm>
          <a:prstGeom prst="line">
            <a:avLst/>
          </a:prstGeom>
          <a:ln w="19050">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flipV="1">
            <a:off x="2571736" y="4786322"/>
            <a:ext cx="2071702" cy="642942"/>
          </a:xfrm>
          <a:prstGeom prst="line">
            <a:avLst/>
          </a:prstGeom>
          <a:ln w="19050">
            <a:solidFill>
              <a:schemeClr val="accent4"/>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400" b="1" dirty="0" smtClean="0"/>
              <a:t>Группы критериев, характеризующих условия работы</a:t>
            </a:r>
            <a:endParaRPr lang="ru-RU" sz="2400" b="1" dirty="0"/>
          </a:p>
        </p:txBody>
      </p:sp>
      <p:sp>
        <p:nvSpPr>
          <p:cNvPr id="3" name="Содержимое 2"/>
          <p:cNvSpPr>
            <a:spLocks noGrp="1"/>
          </p:cNvSpPr>
          <p:nvPr>
            <p:ph idx="1"/>
          </p:nvPr>
        </p:nvSpPr>
        <p:spPr>
          <a:xfrm>
            <a:off x="457200" y="980728"/>
            <a:ext cx="8229600" cy="5145435"/>
          </a:xfrm>
        </p:spPr>
        <p:txBody>
          <a:bodyPr>
            <a:normAutofit lnSpcReduction="10000"/>
          </a:bodyPr>
          <a:lstStyle/>
          <a:p>
            <a:pPr>
              <a:buNone/>
            </a:pPr>
            <a:r>
              <a:rPr lang="en-US" sz="1600" b="1" dirty="0" smtClean="0"/>
              <a:t>I </a:t>
            </a:r>
            <a:r>
              <a:rPr lang="ru-RU" sz="1600" b="1" dirty="0" smtClean="0"/>
              <a:t>. </a:t>
            </a:r>
            <a:r>
              <a:rPr lang="ru-RU" sz="1400" dirty="0" smtClean="0"/>
              <a:t>Объективные условия, которые не подлежат прямому управлению педагога. К ним отнесены 9 условий: </a:t>
            </a:r>
            <a:r>
              <a:rPr lang="ru-RU" sz="1200" i="1" dirty="0" smtClean="0"/>
              <a:t>Уровень оплаты труда, Уровень квалификации помогающих специалистов, Общая рабочая нагрузка на педагога, Общая рабочая нагрузка на учащегося с ОВЗ, Общее количество детей в классе, Количество детей в классе с трудностями обучения, Количество часто болеющих детей в классе, Степень доступности внешней среды для детей с ОВЗ (лифты, пандусы, организация учебного места), Пространство (размер класса, достаточность помещений).</a:t>
            </a:r>
            <a:endParaRPr lang="en-US" sz="1200" b="1" i="1" dirty="0" smtClean="0"/>
          </a:p>
          <a:p>
            <a:pPr lvl="0">
              <a:buNone/>
            </a:pPr>
            <a:r>
              <a:rPr lang="en-US" sz="1600" b="1" dirty="0" smtClean="0"/>
              <a:t>II</a:t>
            </a:r>
            <a:r>
              <a:rPr lang="ru-RU" sz="1600" b="1" dirty="0" smtClean="0"/>
              <a:t>. </a:t>
            </a:r>
            <a:r>
              <a:rPr lang="ru-RU" sz="1400" dirty="0" smtClean="0"/>
              <a:t>Самооценка (7 параметров): </a:t>
            </a:r>
            <a:r>
              <a:rPr lang="ru-RU" sz="1200" i="1" dirty="0" smtClean="0"/>
              <a:t>Уровень собственного образования, Собственные знания программного материала, Собственная способность разнообразить методы и приемы работы, Собственные знания особенностей детей с ОВЗ моего класса, Собственные знания </a:t>
            </a:r>
            <a:r>
              <a:rPr lang="ru-RU" sz="1200" i="1" dirty="0" err="1" smtClean="0"/>
              <a:t>законмерностей</a:t>
            </a:r>
            <a:r>
              <a:rPr lang="ru-RU" sz="1200" i="1" dirty="0" smtClean="0"/>
              <a:t> развития детей с ОВЗ, Собственное владение методиками работы с детьми с ОВЗ, Собственный опыт работы.</a:t>
            </a:r>
            <a:endParaRPr lang="en-US" sz="1600" b="1" dirty="0" smtClean="0"/>
          </a:p>
          <a:p>
            <a:pPr>
              <a:buNone/>
            </a:pPr>
            <a:r>
              <a:rPr lang="en-US" sz="1600" b="1" dirty="0" smtClean="0"/>
              <a:t>III</a:t>
            </a:r>
            <a:r>
              <a:rPr lang="ru-RU" sz="1600" b="1" dirty="0" smtClean="0"/>
              <a:t>. </a:t>
            </a:r>
            <a:r>
              <a:rPr lang="ru-RU" sz="1400" dirty="0" smtClean="0"/>
              <a:t>Уровень поддержки (7 параметров): </a:t>
            </a:r>
            <a:r>
              <a:rPr lang="ru-RU" sz="1200" i="1" dirty="0" smtClean="0"/>
              <a:t>Уровень поддержки от администрации, Уровень помощи от коллег, Уровень помощи от психолога школы, Уровень помощи от дефектолога, Уровень помощи от логопеда, Возможность получения адресной помощи по поводу конкретного ученика, Хороший психологический климат в педагогическом коллективе.</a:t>
            </a:r>
            <a:endParaRPr lang="en-US" sz="1200" b="1" i="1" dirty="0" smtClean="0"/>
          </a:p>
          <a:p>
            <a:pPr lvl="0">
              <a:buNone/>
            </a:pPr>
            <a:r>
              <a:rPr lang="en-US" sz="1600" b="1" dirty="0" smtClean="0"/>
              <a:t>IV</a:t>
            </a:r>
            <a:r>
              <a:rPr lang="ru-RU" sz="1600" b="1" dirty="0" smtClean="0"/>
              <a:t>. </a:t>
            </a:r>
            <a:r>
              <a:rPr lang="ru-RU" sz="1400" dirty="0" smtClean="0"/>
              <a:t>Отношения с родителями (2 вопроса): </a:t>
            </a:r>
            <a:r>
              <a:rPr lang="ru-RU" sz="1200" i="1" dirty="0" smtClean="0"/>
              <a:t>Уровень помощи от родителей; Количество родителей, с которыми трудно общаться.</a:t>
            </a:r>
            <a:endParaRPr lang="en-US" sz="1200" b="1" i="1" dirty="0" smtClean="0"/>
          </a:p>
          <a:p>
            <a:pPr>
              <a:buNone/>
            </a:pPr>
            <a:r>
              <a:rPr lang="en-US" sz="1600" b="1" dirty="0" smtClean="0"/>
              <a:t>V</a:t>
            </a:r>
            <a:r>
              <a:rPr lang="ru-RU" sz="1600" b="1" dirty="0" smtClean="0"/>
              <a:t>. </a:t>
            </a:r>
            <a:r>
              <a:rPr lang="ru-RU" sz="1400" dirty="0" smtClean="0"/>
              <a:t>Бюрократическая нагрузка на педагога (5 вопросов): </a:t>
            </a:r>
            <a:r>
              <a:rPr lang="ru-RU" sz="1200" i="1" dirty="0" smtClean="0"/>
              <a:t>Количество документов, которые необходимо заполнять; Количество времени, которое уходит на подготовку к урокам; Количество времени, которое уходит на заполнение бумаг (отчетов и справок); Количество внутренних проверок и контроля; Количество внешних проверок и контроля.</a:t>
            </a:r>
            <a:endParaRPr lang="en-US" sz="1200" b="1" i="1" dirty="0" smtClean="0"/>
          </a:p>
          <a:p>
            <a:pPr>
              <a:buNone/>
            </a:pPr>
            <a:r>
              <a:rPr lang="en-US" sz="1600" b="1" dirty="0" smtClean="0"/>
              <a:t>VI</a:t>
            </a:r>
            <a:r>
              <a:rPr lang="ru-RU" sz="1600" b="1" dirty="0" smtClean="0"/>
              <a:t>. </a:t>
            </a:r>
            <a:r>
              <a:rPr lang="ru-RU" sz="1500" dirty="0" smtClean="0"/>
              <a:t>Методическое и техническое обеспечение работы педагога (5 вопросов): </a:t>
            </a:r>
            <a:r>
              <a:rPr lang="ru-RU" sz="1200" i="1" dirty="0" smtClean="0"/>
              <a:t>Количество и качество методического материала для работы с учащимися с ОВЗ; Качество подготовки на курсах повышения квалификации; Количество и качество технических приспособлений для работы ученика; Количество и качество технических приспособлений для работы учителя; Возможность учитывать индивидуальные особенности учащихся с ОВЗ.</a:t>
            </a:r>
            <a:endParaRPr lang="ru-RU" sz="1200" b="1" i="1" dirty="0"/>
          </a:p>
        </p:txBody>
      </p:sp>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ru-RU" sz="2000" b="1" dirty="0" smtClean="0"/>
              <a:t>Итоги анкетирования педагогов, работающих с детьми с ОВЗ</a:t>
            </a:r>
            <a:endParaRPr lang="ru-RU" sz="2000" dirty="0"/>
          </a:p>
        </p:txBody>
      </p:sp>
      <p:sp>
        <p:nvSpPr>
          <p:cNvPr id="3" name="Содержимое 2"/>
          <p:cNvSpPr>
            <a:spLocks noGrp="1"/>
          </p:cNvSpPr>
          <p:nvPr>
            <p:ph idx="1"/>
          </p:nvPr>
        </p:nvSpPr>
        <p:spPr>
          <a:xfrm>
            <a:off x="457200" y="764704"/>
            <a:ext cx="8229600" cy="5361459"/>
          </a:xfrm>
        </p:spPr>
        <p:txBody>
          <a:bodyPr>
            <a:normAutofit/>
          </a:bodyPr>
          <a:lstStyle/>
          <a:p>
            <a:pPr lvl="0"/>
            <a:r>
              <a:rPr lang="ru-RU" sz="1800" dirty="0" smtClean="0"/>
              <a:t>Контекстовые факторы, связанные с педагогами универсальны и действуют на всех уровнях (ступенях) обучения.</a:t>
            </a:r>
          </a:p>
          <a:p>
            <a:pPr lvl="0"/>
            <a:r>
              <a:rPr lang="ru-RU" sz="1800" dirty="0" smtClean="0"/>
              <a:t>Более половины педагогов (55,7%), работающих с детьми с ОВЗ, находятся в возрасте от 41 до 60 лет. Доля педагогов старше 60 лет – почти 10%. Это предъявляет</a:t>
            </a:r>
            <a:r>
              <a:rPr lang="ru-RU" sz="1800" strike="sngStrike" dirty="0" smtClean="0"/>
              <a:t>  </a:t>
            </a:r>
            <a:r>
              <a:rPr lang="ru-RU" sz="1800" dirty="0" smtClean="0"/>
              <a:t>особые требования к организации процедур повышения квалификации и затрудняет введение новых практик и методов работы.</a:t>
            </a:r>
          </a:p>
          <a:p>
            <a:pPr lvl="0"/>
            <a:r>
              <a:rPr lang="ru-RU" sz="1800" dirty="0" smtClean="0"/>
              <a:t>Доля молодых педагогов (со стажем менее 3 лет) составляет 8,81%. Большинство из них работают в городских ОО.</a:t>
            </a:r>
          </a:p>
          <a:p>
            <a:pPr lvl="0"/>
            <a:r>
              <a:rPr lang="ru-RU" sz="1800" dirty="0" smtClean="0"/>
              <a:t>В области 39,55% педагогов имеют стаж работы с детьми с ОВЗ от 0 до 5 лет, в то же время их педагогический стаж работы, как правило, значительно больше. Это говорит о том,  что достаточно большое число опытных педагогов начали работать с детьми с ОВЗ недавно.</a:t>
            </a:r>
          </a:p>
          <a:p>
            <a:pPr lvl="0"/>
            <a:r>
              <a:rPr lang="ru-RU" sz="1800" dirty="0" smtClean="0"/>
              <a:t>Около половины педагогов, участвующих в опросе, работают в сельских и поселковых </a:t>
            </a:r>
            <a:r>
              <a:rPr lang="ru-RU" sz="1800" dirty="0" err="1" smtClean="0"/>
              <a:t>школах.Это</a:t>
            </a:r>
            <a:r>
              <a:rPr lang="ru-RU" sz="1800" dirty="0" smtClean="0"/>
              <a:t> снижает доступность помощи педагогу в случае возникновения профессиональных затруднений. С учетом того, что наибольшее число педагогов старше 50 лет работают в сельских школах, к проблемам доступности добавляются проблемы недостаточной гибкости и готовности к инновациям.</a:t>
            </a:r>
          </a:p>
          <a:p>
            <a:pPr lvl="0">
              <a:buNone/>
            </a:pPr>
            <a:endParaRPr lang="ru-RU" sz="1200" dirty="0" smtClean="0"/>
          </a:p>
          <a:p>
            <a:pPr>
              <a:buNone/>
            </a:pPr>
            <a:endParaRPr lang="ru-RU" dirty="0"/>
          </a:p>
        </p:txBody>
      </p:sp>
      <p:sp>
        <p:nvSpPr>
          <p:cNvPr id="4" name="Нижний колонтитул 3"/>
          <p:cNvSpPr>
            <a:spLocks noGrp="1"/>
          </p:cNvSpPr>
          <p:nvPr>
            <p:ph type="ftr" sz="quarter" idx="11"/>
          </p:nvPr>
        </p:nvSpPr>
        <p:spPr>
          <a:xfrm>
            <a:off x="395536" y="6356350"/>
            <a:ext cx="835292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30</a:t>
            </a:fld>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lvl="0"/>
            <a:r>
              <a:rPr lang="ru-RU" sz="1800" dirty="0" smtClean="0"/>
              <a:t>Наиболее часто встречающийся тип ОВЗ в наших ОО – задержка психического развития. Более 80% педагогов работают с детьми с ЗПР.</a:t>
            </a:r>
          </a:p>
          <a:p>
            <a:pPr lvl="0"/>
            <a:r>
              <a:rPr lang="ru-RU" sz="1800" dirty="0" smtClean="0"/>
              <a:t>На втором месте по частоте встречаемости – умственная отсталость. Более половины педагогов указали, что работают с детьми с УО.</a:t>
            </a:r>
          </a:p>
          <a:p>
            <a:pPr lvl="0"/>
            <a:r>
              <a:rPr lang="ru-RU" sz="1800" dirty="0" smtClean="0"/>
              <a:t>Педагоги считают наиболее приемлемыми для обучения таких детей следующие  формы обучения: коррекционный класс в специальной школе, коррекционный класс в той же школе и обучение на дому. Все три формы предполагают вывод детей с ОВЗ из общего образовательного пространства. Причем, основанием для этого педагоги называют отсутствие внутренних ресурсов для работы в инклюзивном классе: не хватает эмоциональных сил, времени и др., что, безусловно, имеет под собой объективные причины.</a:t>
            </a:r>
          </a:p>
          <a:p>
            <a:pPr lvl="0"/>
            <a:r>
              <a:rPr lang="ru-RU" sz="1800" dirty="0" smtClean="0"/>
              <a:t>Педагоги нашей выборки готовы включать в обычные классы детей с задержкой психического развития и тяжелыми нарушениями речи. Частичное включение допускают для слабослышащих и позднооглохших детей. Для глухих и слабовидящих допускают смешанную форму обучения с преобладанием исключения их из сообщества обычных детей. Все другие типы ОВЗ, согласно выборам педагогов, участвовавших в опросе, должны обучаться в специальных классах или на дому.</a:t>
            </a:r>
          </a:p>
          <a:p>
            <a:pPr>
              <a:buNone/>
            </a:pPr>
            <a:endParaRPr lang="ru-RU" sz="1200" dirty="0"/>
          </a:p>
        </p:txBody>
      </p:sp>
      <p:sp>
        <p:nvSpPr>
          <p:cNvPr id="4" name="Нижний колонтитул 3"/>
          <p:cNvSpPr>
            <a:spLocks noGrp="1"/>
          </p:cNvSpPr>
          <p:nvPr>
            <p:ph type="ftr" sz="quarter" idx="11"/>
          </p:nvPr>
        </p:nvSpPr>
        <p:spPr>
          <a:xfrm>
            <a:off x="428596" y="6356350"/>
            <a:ext cx="828680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lvl="0"/>
            <a:r>
              <a:rPr lang="ru-RU" sz="1800" dirty="0" smtClean="0"/>
              <a:t>Условиями, на которые можно опираться в работе, названы по значимости: специальное образование, помощь коллег и администрации ОО, психологический климат в коллективе, здоровье детей, контактность и адекватность родителей, собственные компетентность, гибкость и опыт работы.</a:t>
            </a:r>
          </a:p>
          <a:p>
            <a:pPr lvl="0"/>
            <a:r>
              <a:rPr lang="ru-RU" sz="1800" dirty="0" smtClean="0"/>
              <a:t>84% педагогов характеризуются приемлемым уровнем субъективного благополучия.</a:t>
            </a:r>
          </a:p>
          <a:p>
            <a:pPr lvl="0"/>
            <a:r>
              <a:rPr lang="ru-RU" sz="1800" dirty="0" smtClean="0"/>
              <a:t>Условиями, которые оценены педагогами как кризисные, являются бюрократические нагрузки на педагога.</a:t>
            </a:r>
          </a:p>
          <a:p>
            <a:pPr lvl="0"/>
            <a:r>
              <a:rPr lang="ru-RU" sz="1800" dirty="0" smtClean="0"/>
              <a:t>Почти 14 % педагогов нашей выборки ощущают отсутствие поддержки,16% чувствуют себя усталыми и перегруженными. </a:t>
            </a:r>
          </a:p>
          <a:p>
            <a:pPr lvl="0"/>
            <a:r>
              <a:rPr lang="ru-RU" sz="1800" dirty="0" smtClean="0"/>
              <a:t>16% педагогов страдают от сниженного настроения и пессимизма</a:t>
            </a:r>
            <a:r>
              <a:rPr lang="ru-RU" sz="1800" strike="sngStrike" dirty="0" smtClean="0"/>
              <a:t>.</a:t>
            </a:r>
            <a:r>
              <a:rPr lang="ru-RU" sz="1800" dirty="0" smtClean="0"/>
              <a:t> 17% указывают на низкий уровень бодрости и выносливости, 21% педагогов беспокойны, чувствительны, раздражительны и рассеянны. Вопросы профессионального выгорания при работе с детьми с ОВЗ встают наиболее остро.</a:t>
            </a:r>
          </a:p>
          <a:p>
            <a:endParaRPr lang="ru-RU" sz="1800" dirty="0"/>
          </a:p>
        </p:txBody>
      </p:sp>
      <p:sp>
        <p:nvSpPr>
          <p:cNvPr id="4" name="Нижний колонтитул 3"/>
          <p:cNvSpPr>
            <a:spLocks noGrp="1"/>
          </p:cNvSpPr>
          <p:nvPr>
            <p:ph type="ftr" sz="quarter" idx="11"/>
          </p:nvPr>
        </p:nvSpPr>
        <p:spPr>
          <a:xfrm>
            <a:off x="714348" y="6356350"/>
            <a:ext cx="792961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400" b="1" dirty="0" smtClean="0"/>
              <a:t>Рекомендации</a:t>
            </a:r>
            <a:endParaRPr lang="ru-RU" sz="2400" b="1" dirty="0"/>
          </a:p>
        </p:txBody>
      </p:sp>
      <p:sp>
        <p:nvSpPr>
          <p:cNvPr id="3" name="Содержимое 2"/>
          <p:cNvSpPr>
            <a:spLocks noGrp="1"/>
          </p:cNvSpPr>
          <p:nvPr>
            <p:ph idx="1"/>
          </p:nvPr>
        </p:nvSpPr>
        <p:spPr>
          <a:xfrm>
            <a:off x="457200" y="908720"/>
            <a:ext cx="8363272" cy="5217443"/>
          </a:xfrm>
        </p:spPr>
        <p:txBody>
          <a:bodyPr>
            <a:normAutofit/>
          </a:bodyPr>
          <a:lstStyle/>
          <a:p>
            <a:pPr lvl="0">
              <a:buNone/>
            </a:pPr>
            <a:r>
              <a:rPr lang="ru-RU" sz="1800" b="1" dirty="0" smtClean="0"/>
              <a:t>1. Муниципальным органам управления, </a:t>
            </a:r>
            <a:r>
              <a:rPr lang="ru-RU" sz="1800" b="1" dirty="0" err="1" smtClean="0"/>
              <a:t>методическимслужбам</a:t>
            </a:r>
            <a:r>
              <a:rPr lang="ru-RU" sz="1800" b="1" dirty="0" smtClean="0"/>
              <a:t>:</a:t>
            </a:r>
            <a:endParaRPr lang="ru-RU" sz="1800" dirty="0" smtClean="0"/>
          </a:p>
          <a:p>
            <a:pPr>
              <a:buNone/>
            </a:pPr>
            <a:r>
              <a:rPr lang="ru-RU" sz="1800" dirty="0" smtClean="0"/>
              <a:t>– Организовать (актуализировать) консультативное  сопровождение педагогов,  работающих  с учащимися с ОВЗ в дистанционном формате (в режиме </a:t>
            </a:r>
            <a:r>
              <a:rPr lang="en-US" sz="1800" dirty="0" smtClean="0"/>
              <a:t>online</a:t>
            </a:r>
            <a:r>
              <a:rPr lang="ru-RU" sz="1800" dirty="0" smtClean="0"/>
              <a:t>), что особенно актуально для педагогов поселковых и сельских школ.</a:t>
            </a:r>
          </a:p>
          <a:p>
            <a:pPr>
              <a:buNone/>
            </a:pPr>
            <a:r>
              <a:rPr lang="ru-RU" sz="1800" dirty="0" smtClean="0"/>
              <a:t>– Рассмотреть возможности снижения (рационализации)  бюрократических нагрузок на педагогов, особенно, работающих в формате инклюзии.</a:t>
            </a:r>
          </a:p>
          <a:p>
            <a:pPr lvl="0">
              <a:buNone/>
            </a:pPr>
            <a:r>
              <a:rPr lang="ru-RU" sz="1800" b="1" dirty="0" smtClean="0"/>
              <a:t>2. ГАУ ДПО ЯО «Институт развития образования»:</a:t>
            </a:r>
            <a:endParaRPr lang="ru-RU" sz="1800" dirty="0" smtClean="0"/>
          </a:p>
          <a:p>
            <a:pPr>
              <a:buNone/>
            </a:pPr>
            <a:r>
              <a:rPr lang="ru-RU" sz="1800" dirty="0" smtClean="0"/>
              <a:t>– Адаптировать курсы повышения квалификации для педагогов, работающих с детьми с ОВЗ: с учетом возрастных характеристик слушателей, с учетом имеющегося профессионального опыта, ориентируясь на все его стороны, как помогающие в работе с детьми с ОВЗ, так и препятствующие.</a:t>
            </a:r>
          </a:p>
          <a:p>
            <a:pPr>
              <a:buNone/>
            </a:pPr>
            <a:endParaRPr lang="ru-RU" sz="1600" dirty="0" smtClean="0"/>
          </a:p>
          <a:p>
            <a:pPr>
              <a:buAutoNum type="arabicPeriod"/>
            </a:pPr>
            <a:endParaRPr lang="ru-RU" sz="1600" dirty="0"/>
          </a:p>
        </p:txBody>
      </p:sp>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lnSpcReduction="10000"/>
          </a:bodyPr>
          <a:lstStyle/>
          <a:p>
            <a:pPr lvl="0">
              <a:buNone/>
            </a:pPr>
            <a:r>
              <a:rPr lang="ru-RU" sz="1600" b="1" dirty="0" smtClean="0"/>
              <a:t>3. </a:t>
            </a:r>
            <a:r>
              <a:rPr lang="ru-RU" sz="1800" b="1" dirty="0" smtClean="0"/>
              <a:t>Региональным ресурсным центрам  </a:t>
            </a:r>
            <a:r>
              <a:rPr lang="ru-RU" sz="1600" dirty="0" smtClean="0"/>
              <a:t>(ГАУ ДПО ЯО ИРО,  ГОУ ЯО «Центр помощи детям», ГОБУ ЯО «Ярославская школа-интернат № 6», ГОУ ЯО «Ярославская школа-интернат № 7»,  ГОУ ЯО «Рыбинская школа-интернат № 1», ГОУ ЯО «Рыбинская школа-интернат № 2»):</a:t>
            </a:r>
          </a:p>
          <a:p>
            <a:pPr>
              <a:buNone/>
            </a:pPr>
            <a:r>
              <a:rPr lang="ru-RU" sz="1800" dirty="0" smtClean="0"/>
              <a:t>– Обеспечить организационное и методическое сопровождение обучения и воспитания детей с ограниченными возможностями здоровья через консультирование педагогов и родителей по вопросам организации обучения и воспитания детей, имеющих ОВЗ.</a:t>
            </a:r>
          </a:p>
          <a:p>
            <a:pPr>
              <a:buNone/>
            </a:pPr>
            <a:r>
              <a:rPr lang="ru-RU" sz="1800" dirty="0" smtClean="0"/>
              <a:t>– Провести серию  </a:t>
            </a:r>
            <a:r>
              <a:rPr lang="ru-RU" sz="1800" dirty="0" err="1" smtClean="0"/>
              <a:t>вебинаров</a:t>
            </a:r>
            <a:r>
              <a:rPr lang="ru-RU" sz="1800" dirty="0" smtClean="0"/>
              <a:t> для педагогов по вопросам работы с детьми с ОВЗ.</a:t>
            </a:r>
          </a:p>
          <a:p>
            <a:pPr>
              <a:buNone/>
            </a:pPr>
            <a:r>
              <a:rPr lang="ru-RU" sz="1800" dirty="0" smtClean="0"/>
              <a:t>– Разработать методические и информационные материалов для педагогов, работающих с детьми с ОВЗ по актуальным вопросам получения психолого-педагогической, методической и консультативной помощи.</a:t>
            </a:r>
          </a:p>
          <a:p>
            <a:pPr>
              <a:buNone/>
            </a:pPr>
            <a:r>
              <a:rPr lang="ru-RU" sz="1800" dirty="0" smtClean="0"/>
              <a:t>– Провести  мониторинги по выявлению профессиональных дефицитов педагогов.</a:t>
            </a:r>
          </a:p>
          <a:p>
            <a:pPr lvl="0">
              <a:buNone/>
            </a:pPr>
            <a:r>
              <a:rPr lang="ru-RU" sz="1800" b="1" dirty="0" smtClean="0"/>
              <a:t>4. Образовательным организациям:</a:t>
            </a:r>
            <a:endParaRPr lang="ru-RU" sz="1800" dirty="0" smtClean="0"/>
          </a:p>
          <a:p>
            <a:pPr>
              <a:buNone/>
            </a:pPr>
            <a:r>
              <a:rPr lang="ru-RU" sz="1600" dirty="0" smtClean="0"/>
              <a:t>– </a:t>
            </a:r>
            <a:r>
              <a:rPr lang="ru-RU" sz="1800" dirty="0" smtClean="0"/>
              <a:t>Выявлять профессиональные дефициты педагогов, работающих с  детьми с ОВЗ, с целью адресного повышения их квалификации.</a:t>
            </a:r>
          </a:p>
          <a:p>
            <a:pPr>
              <a:buNone/>
            </a:pPr>
            <a:r>
              <a:rPr lang="ru-RU" sz="1800" dirty="0" smtClean="0"/>
              <a:t>– Организовать методическую поддержку (через наставничество) педагогам, начинающим работать с детьми с ОВЗ.</a:t>
            </a:r>
          </a:p>
          <a:p>
            <a:pPr>
              <a:buNone/>
            </a:pPr>
            <a:r>
              <a:rPr lang="ru-RU" sz="1800" dirty="0" smtClean="0"/>
              <a:t>– Усилить взаимодействие с ресурсными центрами по возникающим проблемным ситуациям.</a:t>
            </a:r>
          </a:p>
          <a:p>
            <a:endParaRPr lang="ru-RU" sz="1800" dirty="0"/>
          </a:p>
        </p:txBody>
      </p:sp>
      <p:sp>
        <p:nvSpPr>
          <p:cNvPr id="4" name="Нижний колонтитул 3"/>
          <p:cNvSpPr>
            <a:spLocks noGrp="1"/>
          </p:cNvSpPr>
          <p:nvPr>
            <p:ph type="ftr" sz="quarter" idx="11"/>
          </p:nvPr>
        </p:nvSpPr>
        <p:spPr>
          <a:xfrm>
            <a:off x="428596" y="6356350"/>
            <a:ext cx="828680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sz="1800" dirty="0" smtClean="0"/>
              <a:t>Педагоги Ярославской области всегда могут обратиться за консультацией в ГОУ ЯО «Центр помощи детям» по актуальным вопросам:</a:t>
            </a:r>
          </a:p>
          <a:p>
            <a:pPr lvl="0"/>
            <a:r>
              <a:rPr lang="ru-RU" sz="1800" dirty="0" smtClean="0"/>
              <a:t>создания специальных условий обучения и воспитания детей с ОВЗ</a:t>
            </a:r>
          </a:p>
          <a:p>
            <a:pPr lvl="0"/>
            <a:r>
              <a:rPr lang="ru-RU" sz="1800" dirty="0" smtClean="0"/>
              <a:t>организации психолого-педагогического сопровождения детей с ОВЗ</a:t>
            </a:r>
          </a:p>
          <a:p>
            <a:pPr lvl="0"/>
            <a:r>
              <a:rPr lang="ru-RU" sz="1800" dirty="0" smtClean="0"/>
              <a:t>организации образовательного процесса в дистанционной форме</a:t>
            </a:r>
          </a:p>
          <a:p>
            <a:pPr lvl="0"/>
            <a:r>
              <a:rPr lang="ru-RU" sz="1800" dirty="0" smtClean="0"/>
              <a:t>применения электронного обучения, дистанционных образовательных технологий</a:t>
            </a:r>
          </a:p>
          <a:p>
            <a:pPr lvl="0"/>
            <a:r>
              <a:rPr lang="ru-RU" sz="1800" dirty="0" smtClean="0"/>
              <a:t>реализации адаптированных основных общеобразовательных программ для обучающихся с ограниченными возможностями здоровья</a:t>
            </a:r>
          </a:p>
          <a:p>
            <a:pPr lvl="0"/>
            <a:r>
              <a:rPr lang="ru-RU" sz="1800" dirty="0" smtClean="0"/>
              <a:t>организации сетевой формы реализации адаптированных основных общеобразовательных программ для обучающихся с ОВЗ, обучающихся на дому</a:t>
            </a:r>
          </a:p>
          <a:p>
            <a:pPr lvl="0"/>
            <a:r>
              <a:rPr lang="ru-RU" sz="1800" dirty="0" smtClean="0"/>
              <a:t>организации работы психолого-педагогического консилиума в образовательных организациях </a:t>
            </a:r>
          </a:p>
          <a:p>
            <a:pPr lvl="0"/>
            <a:r>
              <a:rPr lang="ru-RU" sz="1800" dirty="0" smtClean="0"/>
              <a:t>организации комплексного обследования детей с проблемами в обучении, развитии и социальной адаптации</a:t>
            </a:r>
          </a:p>
          <a:p>
            <a:pPr lvl="0"/>
            <a:r>
              <a:rPr lang="ru-RU" sz="1800" dirty="0" smtClean="0"/>
              <a:t>организации ранней помощи детям от 0 до 3 лет с нарушениями в развитии или риском возникновения нарушений.</a:t>
            </a:r>
          </a:p>
          <a:p>
            <a:endParaRPr lang="ru-RU" sz="1000" dirty="0"/>
          </a:p>
        </p:txBody>
      </p:sp>
      <p:sp>
        <p:nvSpPr>
          <p:cNvPr id="4" name="Нижний колонтитул 3"/>
          <p:cNvSpPr>
            <a:spLocks noGrp="1"/>
          </p:cNvSpPr>
          <p:nvPr>
            <p:ph type="ftr" sz="quarter" idx="11"/>
          </p:nvPr>
        </p:nvSpPr>
        <p:spPr>
          <a:xfrm>
            <a:off x="428596" y="6356350"/>
            <a:ext cx="8286808"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35</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400" b="1" dirty="0" smtClean="0"/>
              <a:t>Характеристика выборки</a:t>
            </a:r>
            <a:endParaRPr lang="ru-RU" sz="2400" b="1" dirty="0"/>
          </a:p>
        </p:txBody>
      </p:sp>
      <p:graphicFrame>
        <p:nvGraphicFramePr>
          <p:cNvPr id="6" name="Содержимое 5"/>
          <p:cNvGraphicFramePr>
            <a:graphicFrameLocks noGrp="1"/>
          </p:cNvGraphicFramePr>
          <p:nvPr>
            <p:ph idx="1"/>
          </p:nvPr>
        </p:nvGraphicFramePr>
        <p:xfrm>
          <a:off x="457200" y="90805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ru-RU" b="0" dirty="0" smtClean="0">
                          <a:solidFill>
                            <a:schemeClr val="tx1"/>
                          </a:solidFill>
                        </a:rPr>
                        <a:t>Количество человек</a:t>
                      </a:r>
                      <a:endParaRPr lang="ru-RU" b="0" dirty="0">
                        <a:solidFill>
                          <a:schemeClr val="tx1"/>
                        </a:solidFill>
                      </a:endParaRPr>
                    </a:p>
                  </a:txBody>
                  <a:tcPr>
                    <a:solidFill>
                      <a:schemeClr val="accent4">
                        <a:lumMod val="20000"/>
                        <a:lumOff val="80000"/>
                      </a:schemeClr>
                    </a:solidFill>
                  </a:tcPr>
                </a:tc>
                <a:tc>
                  <a:txBody>
                    <a:bodyPr/>
                    <a:lstStyle/>
                    <a:p>
                      <a:r>
                        <a:rPr lang="ru-RU" b="0" dirty="0" smtClean="0">
                          <a:solidFill>
                            <a:schemeClr val="tx1"/>
                          </a:solidFill>
                        </a:rPr>
                        <a:t>1578</a:t>
                      </a:r>
                      <a:endParaRPr lang="ru-RU" b="0" dirty="0">
                        <a:solidFill>
                          <a:schemeClr val="tx1"/>
                        </a:solidFill>
                      </a:endParaRPr>
                    </a:p>
                  </a:txBody>
                  <a:tcPr>
                    <a:solidFill>
                      <a:schemeClr val="accent4">
                        <a:lumMod val="20000"/>
                        <a:lumOff val="80000"/>
                      </a:schemeClr>
                    </a:solidFill>
                  </a:tcPr>
                </a:tc>
              </a:tr>
              <a:tr h="370840">
                <a:tc>
                  <a:txBody>
                    <a:bodyPr/>
                    <a:lstStyle/>
                    <a:p>
                      <a:r>
                        <a:rPr lang="ru-RU" b="0" dirty="0" smtClean="0">
                          <a:solidFill>
                            <a:schemeClr val="tx1"/>
                          </a:solidFill>
                        </a:rPr>
                        <a:t>Число образовательных организаций</a:t>
                      </a:r>
                      <a:endParaRPr lang="ru-RU" b="0" dirty="0">
                        <a:solidFill>
                          <a:schemeClr val="tx1"/>
                        </a:solidFill>
                      </a:endParaRPr>
                    </a:p>
                  </a:txBody>
                  <a:tcPr/>
                </a:tc>
                <a:tc>
                  <a:txBody>
                    <a:bodyPr/>
                    <a:lstStyle/>
                    <a:p>
                      <a:r>
                        <a:rPr lang="ru-RU" b="0" dirty="0" smtClean="0">
                          <a:solidFill>
                            <a:schemeClr val="tx1"/>
                          </a:solidFill>
                        </a:rPr>
                        <a:t>231</a:t>
                      </a:r>
                      <a:endParaRPr lang="ru-RU" b="0" dirty="0">
                        <a:solidFill>
                          <a:schemeClr val="tx1"/>
                        </a:solidFill>
                      </a:endParaRPr>
                    </a:p>
                  </a:txBody>
                  <a:tcPr/>
                </a:tc>
              </a:tr>
              <a:tr h="370840">
                <a:tc>
                  <a:txBody>
                    <a:bodyPr/>
                    <a:lstStyle/>
                    <a:p>
                      <a:r>
                        <a:rPr lang="ru-RU" dirty="0" smtClean="0">
                          <a:solidFill>
                            <a:schemeClr val="tx1"/>
                          </a:solidFill>
                        </a:rPr>
                        <a:t>Возраст респондентов</a:t>
                      </a:r>
                      <a:endParaRPr lang="ru-RU" dirty="0">
                        <a:solidFill>
                          <a:schemeClr val="tx1"/>
                        </a:solidFill>
                      </a:endParaRPr>
                    </a:p>
                  </a:txBody>
                  <a:tcPr/>
                </a:tc>
                <a:tc>
                  <a:txBody>
                    <a:bodyPr/>
                    <a:lstStyle/>
                    <a:p>
                      <a:r>
                        <a:rPr lang="ru-RU" dirty="0" smtClean="0">
                          <a:solidFill>
                            <a:schemeClr val="tx1"/>
                          </a:solidFill>
                        </a:rPr>
                        <a:t>От</a:t>
                      </a:r>
                      <a:r>
                        <a:rPr lang="ru-RU" baseline="0" dirty="0" smtClean="0">
                          <a:solidFill>
                            <a:schemeClr val="tx1"/>
                          </a:solidFill>
                        </a:rPr>
                        <a:t> 20 до 76 лет</a:t>
                      </a:r>
                      <a:endParaRPr lang="ru-RU" dirty="0">
                        <a:solidFill>
                          <a:schemeClr val="tx1"/>
                        </a:solidFill>
                      </a:endParaRPr>
                    </a:p>
                  </a:txBody>
                  <a:tcPr/>
                </a:tc>
              </a:tr>
              <a:tr h="370840">
                <a:tc>
                  <a:txBody>
                    <a:bodyPr/>
                    <a:lstStyle/>
                    <a:p>
                      <a:r>
                        <a:rPr lang="ru-RU" dirty="0" smtClean="0">
                          <a:solidFill>
                            <a:schemeClr val="tx1"/>
                          </a:solidFill>
                        </a:rPr>
                        <a:t>Общий стаж работы</a:t>
                      </a:r>
                      <a:endParaRPr lang="ru-RU" dirty="0">
                        <a:solidFill>
                          <a:schemeClr val="tx1"/>
                        </a:solidFill>
                      </a:endParaRPr>
                    </a:p>
                  </a:txBody>
                  <a:tcPr/>
                </a:tc>
                <a:tc>
                  <a:txBody>
                    <a:bodyPr/>
                    <a:lstStyle/>
                    <a:p>
                      <a:r>
                        <a:rPr lang="ru-RU" dirty="0" smtClean="0">
                          <a:solidFill>
                            <a:schemeClr val="tx1"/>
                          </a:solidFill>
                        </a:rPr>
                        <a:t>От 0 до 55 лет</a:t>
                      </a:r>
                      <a:endParaRPr lang="ru-RU" dirty="0">
                        <a:solidFill>
                          <a:schemeClr val="tx1"/>
                        </a:solidFill>
                      </a:endParaRPr>
                    </a:p>
                  </a:txBody>
                  <a:tcPr/>
                </a:tc>
              </a:tr>
              <a:tr h="370840">
                <a:tc>
                  <a:txBody>
                    <a:bodyPr/>
                    <a:lstStyle/>
                    <a:p>
                      <a:r>
                        <a:rPr lang="ru-RU" dirty="0" smtClean="0">
                          <a:solidFill>
                            <a:schemeClr val="tx1"/>
                          </a:solidFill>
                        </a:rPr>
                        <a:t>Стаж работы с детьми с ОВЗ</a:t>
                      </a:r>
                      <a:endParaRPr lang="ru-RU" dirty="0">
                        <a:solidFill>
                          <a:schemeClr val="tx1"/>
                        </a:solidFill>
                      </a:endParaRPr>
                    </a:p>
                  </a:txBody>
                  <a:tcPr/>
                </a:tc>
                <a:tc>
                  <a:txBody>
                    <a:bodyPr/>
                    <a:lstStyle/>
                    <a:p>
                      <a:r>
                        <a:rPr lang="ru-RU" dirty="0" smtClean="0">
                          <a:solidFill>
                            <a:schemeClr val="tx1"/>
                          </a:solidFill>
                        </a:rPr>
                        <a:t>От 0 до 50 лет</a:t>
                      </a:r>
                      <a:endParaRPr lang="ru-RU" dirty="0">
                        <a:solidFill>
                          <a:schemeClr val="tx1"/>
                        </a:solidFill>
                      </a:endParaRPr>
                    </a:p>
                  </a:txBody>
                  <a:tcPr/>
                </a:tc>
              </a:tr>
            </a:tbl>
          </a:graphicData>
        </a:graphic>
      </p:graphicFrame>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26570"/>
          </a:xfrm>
        </p:spPr>
        <p:txBody>
          <a:bodyPr/>
          <a:lstStyle/>
          <a:p>
            <a:endParaRPr lang="ru-RU" dirty="0"/>
          </a:p>
        </p:txBody>
      </p:sp>
      <p:sp>
        <p:nvSpPr>
          <p:cNvPr id="3" name="Содержимое 2"/>
          <p:cNvSpPr>
            <a:spLocks noGrp="1"/>
          </p:cNvSpPr>
          <p:nvPr>
            <p:ph idx="1"/>
          </p:nvPr>
        </p:nvSpPr>
        <p:spPr>
          <a:xfrm>
            <a:off x="457200" y="5517232"/>
            <a:ext cx="8229600" cy="608931"/>
          </a:xfrm>
        </p:spPr>
        <p:txBody>
          <a:bodyPr>
            <a:normAutofit fontScale="70000" lnSpcReduction="20000"/>
          </a:bodyPr>
          <a:lstStyle/>
          <a:p>
            <a:pPr>
              <a:buNone/>
            </a:pPr>
            <a:r>
              <a:rPr lang="ru-RU" b="1" dirty="0" smtClean="0"/>
              <a:t>Рисунок 1. Соотношение возрастных диапазонов в выборке (в %).</a:t>
            </a:r>
            <a:endParaRPr lang="ru-RU" dirty="0"/>
          </a:p>
        </p:txBody>
      </p:sp>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graphicFrame>
        <p:nvGraphicFramePr>
          <p:cNvPr id="9" name="Диаграмма 8"/>
          <p:cNvGraphicFramePr/>
          <p:nvPr/>
        </p:nvGraphicFramePr>
        <p:xfrm>
          <a:off x="467544" y="260648"/>
          <a:ext cx="8208911"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4114800" cy="5793507"/>
          </a:xfrm>
        </p:spPr>
        <p:txBody>
          <a:bodyPr/>
          <a:lstStyle/>
          <a:p>
            <a:pPr>
              <a:buNone/>
            </a:pPr>
            <a:endParaRPr lang="ru-RU" dirty="0" smtClean="0"/>
          </a:p>
          <a:p>
            <a:pPr>
              <a:buNone/>
            </a:pPr>
            <a:endParaRPr lang="ru-RU" dirty="0"/>
          </a:p>
        </p:txBody>
      </p:sp>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6</a:t>
            </a:fld>
            <a:endParaRPr lang="ru-RU"/>
          </a:p>
        </p:txBody>
      </p:sp>
      <p:graphicFrame>
        <p:nvGraphicFramePr>
          <p:cNvPr id="7" name="Диаграмма 6"/>
          <p:cNvGraphicFramePr/>
          <p:nvPr/>
        </p:nvGraphicFramePr>
        <p:xfrm>
          <a:off x="539552" y="332656"/>
          <a:ext cx="3528392" cy="4104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Диаграмма 7"/>
          <p:cNvGraphicFramePr/>
          <p:nvPr/>
        </p:nvGraphicFramePr>
        <p:xfrm>
          <a:off x="4860032" y="260648"/>
          <a:ext cx="3786361" cy="4210050"/>
        </p:xfrm>
        <a:graphic>
          <a:graphicData uri="http://schemas.openxmlformats.org/drawingml/2006/chart">
            <c:chart xmlns:c="http://schemas.openxmlformats.org/drawingml/2006/chart" xmlns:r="http://schemas.openxmlformats.org/officeDocument/2006/relationships" r:id="rId3"/>
          </a:graphicData>
        </a:graphic>
      </p:graphicFrame>
      <p:sp>
        <p:nvSpPr>
          <p:cNvPr id="9" name="Прямоугольник 8"/>
          <p:cNvSpPr/>
          <p:nvPr/>
        </p:nvSpPr>
        <p:spPr>
          <a:xfrm>
            <a:off x="395536" y="4653136"/>
            <a:ext cx="4572000" cy="523220"/>
          </a:xfrm>
          <a:prstGeom prst="rect">
            <a:avLst/>
          </a:prstGeom>
        </p:spPr>
        <p:txBody>
          <a:bodyPr>
            <a:spAutoFit/>
          </a:bodyPr>
          <a:lstStyle/>
          <a:p>
            <a:r>
              <a:rPr lang="ru-RU" sz="1400" b="1" dirty="0" smtClean="0"/>
              <a:t>Рисунок 2. Число педагогов с общим стажем работы</a:t>
            </a:r>
          </a:p>
          <a:p>
            <a:r>
              <a:rPr lang="ru-RU" sz="1400" b="1" dirty="0" smtClean="0"/>
              <a:t> (в %).</a:t>
            </a:r>
            <a:endParaRPr lang="ru-RU" sz="1400" dirty="0"/>
          </a:p>
        </p:txBody>
      </p:sp>
      <p:sp>
        <p:nvSpPr>
          <p:cNvPr id="1025" name="Rectangle 1"/>
          <p:cNvSpPr>
            <a:spLocks noChangeArrowheads="1"/>
          </p:cNvSpPr>
          <p:nvPr/>
        </p:nvSpPr>
        <p:spPr bwMode="auto">
          <a:xfrm>
            <a:off x="4788024" y="4548118"/>
            <a:ext cx="396044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mj-lt"/>
                <a:ea typeface="Times New Roman" pitchFamily="18" charset="0"/>
                <a:cs typeface="Times New Roman" pitchFamily="18" charset="0"/>
              </a:rPr>
              <a:t>Рисунок 3. Число педагогов со стажем работы с детьми с ОВЗ (в %).</a:t>
            </a:r>
            <a:endParaRPr kumimoji="0" lang="ru-RU" sz="1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7</a:t>
            </a:fld>
            <a:endParaRPr lang="ru-RU"/>
          </a:p>
        </p:txBody>
      </p:sp>
      <p:graphicFrame>
        <p:nvGraphicFramePr>
          <p:cNvPr id="6" name="Содержимое 5"/>
          <p:cNvGraphicFramePr>
            <a:graphicFrameLocks noGrp="1"/>
          </p:cNvGraphicFramePr>
          <p:nvPr>
            <p:ph idx="1"/>
          </p:nvPr>
        </p:nvGraphicFramePr>
        <p:xfrm>
          <a:off x="457200" y="404813"/>
          <a:ext cx="4042792" cy="42483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nvGraphicFramePr>
        <p:xfrm>
          <a:off x="4283968" y="476672"/>
          <a:ext cx="4428529" cy="5184576"/>
        </p:xfrm>
        <a:graphic>
          <a:graphicData uri="http://schemas.openxmlformats.org/drawingml/2006/chart">
            <c:chart xmlns:c="http://schemas.openxmlformats.org/drawingml/2006/chart" xmlns:r="http://schemas.openxmlformats.org/officeDocument/2006/relationships" r:id="rId4"/>
          </a:graphicData>
        </a:graphic>
      </p:graphicFrame>
      <p:sp>
        <p:nvSpPr>
          <p:cNvPr id="20481" name="Rectangle 1"/>
          <p:cNvSpPr>
            <a:spLocks noChangeArrowheads="1"/>
          </p:cNvSpPr>
          <p:nvPr/>
        </p:nvSpPr>
        <p:spPr bwMode="auto">
          <a:xfrm>
            <a:off x="5076056" y="5589240"/>
            <a:ext cx="385192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mj-lt"/>
                <a:ea typeface="Times New Roman" pitchFamily="18" charset="0"/>
                <a:cs typeface="Times New Roman" pitchFamily="18" charset="0"/>
              </a:rPr>
              <a:t>Рисунок 5. Распределение образовательных организаций и педагогов, участвовавших в опросе, по кластерам, выделенным для анализа результатов ОГЭ и ЕГЭ (в %).</a:t>
            </a:r>
            <a:endParaRPr kumimoji="0" lang="ru-RU" sz="1800" b="0" i="0" u="none" strike="noStrike" cap="none" normalizeH="0" baseline="0" dirty="0" smtClean="0">
              <a:ln>
                <a:noFill/>
              </a:ln>
              <a:solidFill>
                <a:schemeClr val="tx1"/>
              </a:solidFill>
              <a:effectLst/>
              <a:latin typeface="+mj-lt"/>
              <a:cs typeface="Arial" pitchFamily="34" charset="0"/>
            </a:endParaRPr>
          </a:p>
        </p:txBody>
      </p:sp>
      <p:sp>
        <p:nvSpPr>
          <p:cNvPr id="9" name="Прямоугольник 8"/>
          <p:cNvSpPr/>
          <p:nvPr/>
        </p:nvSpPr>
        <p:spPr>
          <a:xfrm>
            <a:off x="395536" y="5733256"/>
            <a:ext cx="4248472" cy="646331"/>
          </a:xfrm>
          <a:prstGeom prst="rect">
            <a:avLst/>
          </a:prstGeom>
        </p:spPr>
        <p:txBody>
          <a:bodyPr wrap="square">
            <a:spAutoFit/>
          </a:bodyPr>
          <a:lstStyle/>
          <a:p>
            <a:r>
              <a:rPr lang="ru-RU" sz="1200" b="1" dirty="0" smtClean="0"/>
              <a:t>Рисунок 4. Распределение образовательных организаций и педагогов, участвовавших в опросе, по типам поселений (в %).</a:t>
            </a:r>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80920"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8</a:t>
            </a:fld>
            <a:endParaRPr lang="ru-RU"/>
          </a:p>
        </p:txBody>
      </p:sp>
      <p:graphicFrame>
        <p:nvGraphicFramePr>
          <p:cNvPr id="6" name="Содержимое 5"/>
          <p:cNvGraphicFramePr>
            <a:graphicFrameLocks noGrp="1"/>
          </p:cNvGraphicFramePr>
          <p:nvPr>
            <p:ph idx="1"/>
          </p:nvPr>
        </p:nvGraphicFramePr>
        <p:xfrm>
          <a:off x="457200" y="404813"/>
          <a:ext cx="3466728" cy="44643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Диаграмма 6"/>
          <p:cNvGraphicFramePr/>
          <p:nvPr/>
        </p:nvGraphicFramePr>
        <p:xfrm>
          <a:off x="4139952" y="332656"/>
          <a:ext cx="4537496"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1505" name="Rectangle 1"/>
          <p:cNvSpPr>
            <a:spLocks noChangeArrowheads="1"/>
          </p:cNvSpPr>
          <p:nvPr/>
        </p:nvSpPr>
        <p:spPr bwMode="auto">
          <a:xfrm>
            <a:off x="251520" y="5062627"/>
            <a:ext cx="388843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mj-lt"/>
                <a:ea typeface="Times New Roman" pitchFamily="18" charset="0"/>
                <a:cs typeface="Times New Roman" pitchFamily="18" charset="0"/>
              </a:rPr>
              <a:t>Рисунок 6. Возрастной состав педагогов образовательных организаций разных типов поселений (в %).</a:t>
            </a:r>
            <a:endParaRPr kumimoji="0" lang="ru-RU" sz="1800" b="0" i="0" u="none" strike="noStrike" cap="none" normalizeH="0" baseline="0" dirty="0" smtClean="0">
              <a:ln>
                <a:noFill/>
              </a:ln>
              <a:solidFill>
                <a:schemeClr val="tx1"/>
              </a:solidFill>
              <a:effectLst/>
              <a:latin typeface="+mj-lt"/>
              <a:cs typeface="Arial" pitchFamily="34" charset="0"/>
            </a:endParaRPr>
          </a:p>
        </p:txBody>
      </p:sp>
      <p:sp>
        <p:nvSpPr>
          <p:cNvPr id="9" name="Прямоугольник 8"/>
          <p:cNvSpPr/>
          <p:nvPr/>
        </p:nvSpPr>
        <p:spPr>
          <a:xfrm>
            <a:off x="4644008" y="4941168"/>
            <a:ext cx="4067944" cy="646331"/>
          </a:xfrm>
          <a:prstGeom prst="rect">
            <a:avLst/>
          </a:prstGeom>
        </p:spPr>
        <p:txBody>
          <a:bodyPr wrap="square">
            <a:spAutoFit/>
          </a:bodyPr>
          <a:lstStyle/>
          <a:p>
            <a:r>
              <a:rPr lang="ru-RU" sz="1200" b="1" dirty="0" smtClean="0"/>
              <a:t>Рисунок 7. Возрастной состав образовательных организаций по кластерам, выделенным для анализа результатов ОГЭ и ЕГЭ (в %).</a:t>
            </a:r>
            <a:endParaRPr lang="ru-RU"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467544" y="6356350"/>
            <a:ext cx="8208912" cy="365125"/>
          </a:xfrm>
        </p:spPr>
        <p:txBody>
          <a:bodyPr/>
          <a:lstStyle/>
          <a:p>
            <a:r>
              <a:rPr lang="ru-RU" dirty="0" smtClean="0"/>
              <a:t>Центр оценки и контроля качества образования Ярославской области             Отдел педагогических измерений</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graphicFrame>
        <p:nvGraphicFramePr>
          <p:cNvPr id="6" name="Содержимое 5"/>
          <p:cNvGraphicFramePr>
            <a:graphicFrameLocks noGrp="1"/>
          </p:cNvGraphicFramePr>
          <p:nvPr>
            <p:ph idx="1"/>
          </p:nvPr>
        </p:nvGraphicFramePr>
        <p:xfrm>
          <a:off x="457200" y="404813"/>
          <a:ext cx="3610744" cy="50404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Диаграмма 6"/>
          <p:cNvGraphicFramePr/>
          <p:nvPr/>
        </p:nvGraphicFramePr>
        <p:xfrm>
          <a:off x="3779912" y="260648"/>
          <a:ext cx="5173985"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22529" name="Rectangle 1"/>
          <p:cNvSpPr>
            <a:spLocks noChangeArrowheads="1"/>
          </p:cNvSpPr>
          <p:nvPr/>
        </p:nvSpPr>
        <p:spPr bwMode="auto">
          <a:xfrm>
            <a:off x="4283968" y="5661248"/>
            <a:ext cx="4644008"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9. Частота выбора форм обучения во всей выборке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179512" y="5589240"/>
            <a:ext cx="385192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8. Частота встречаемости типов ОВЗ, с которыми работают педагоги, участвовавшие в опросе (в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2828</Words>
  <Application>Microsoft Office PowerPoint</Application>
  <PresentationFormat>Экран (4:3)</PresentationFormat>
  <Paragraphs>311</Paragraphs>
  <Slides>35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Мониторинг реализации Федерального государственного образовательного стандарта начального общего образования обучающихся с ОВЗ с изучением контекстных факторов  (на основе опроса педагогов)  </vt:lpstr>
      <vt:lpstr>Структура исследования</vt:lpstr>
      <vt:lpstr>Группы критериев, характеризующих условия работы</vt:lpstr>
      <vt:lpstr>Характеристика выборки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Оценка педагогами объективных условий своей работы </vt:lpstr>
      <vt:lpstr>Самооценка</vt:lpstr>
      <vt:lpstr>Уровень поддержки</vt:lpstr>
      <vt:lpstr>Отношение к родителям учащихся с ОВЗ</vt:lpstr>
      <vt:lpstr>Бюрократическая нагрузка на педагога </vt:lpstr>
      <vt:lpstr>Бюрократическая нагрузка на педагога </vt:lpstr>
      <vt:lpstr>Бюрократическая нагрузка на педагога </vt:lpstr>
      <vt:lpstr>Методическое и техническое обеспечение работы педагога</vt:lpstr>
      <vt:lpstr>Презентация PowerPoint</vt:lpstr>
      <vt:lpstr>Презентация PowerPoint</vt:lpstr>
      <vt:lpstr>Уровень субъективного благополучия педагогов</vt:lpstr>
      <vt:lpstr>Презентация PowerPoint</vt:lpstr>
      <vt:lpstr>Презентация PowerPoint</vt:lpstr>
      <vt:lpstr>Презентация PowerPoint</vt:lpstr>
      <vt:lpstr>Презентация PowerPoint</vt:lpstr>
      <vt:lpstr>Итоги анкетирования педагогов, работающих с детьми с ОВЗ</vt:lpstr>
      <vt:lpstr>Презентация PowerPoint</vt:lpstr>
      <vt:lpstr>Презентация PowerPoint</vt:lpstr>
      <vt:lpstr>Рекомендации</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Мониторинг реализации Федерального государственного образовательного стандарта начального общего образования обучающихся с ОВЗ с изучением контекстных факторов (на основе опроса педагогов). 2020 год</dc:title>
  <dc:creator>Деревянкина_НА</dc:creator>
  <cp:lastModifiedBy>user61</cp:lastModifiedBy>
  <cp:revision>55</cp:revision>
  <dcterms:created xsi:type="dcterms:W3CDTF">2021-06-17T11:22:00Z</dcterms:created>
  <dcterms:modified xsi:type="dcterms:W3CDTF">2021-06-23T09:59:43Z</dcterms:modified>
</cp:coreProperties>
</file>