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0"/>
  </p:notesMasterIdLst>
  <p:sldIdLst>
    <p:sldId id="256" r:id="rId2"/>
    <p:sldId id="379" r:id="rId3"/>
    <p:sldId id="466" r:id="rId4"/>
    <p:sldId id="467" r:id="rId5"/>
    <p:sldId id="468" r:id="rId6"/>
    <p:sldId id="432" r:id="rId7"/>
    <p:sldId id="371" r:id="rId8"/>
    <p:sldId id="431" r:id="rId9"/>
    <p:sldId id="433" r:id="rId10"/>
    <p:sldId id="434" r:id="rId11"/>
    <p:sldId id="464" r:id="rId12"/>
    <p:sldId id="438" r:id="rId13"/>
    <p:sldId id="437" r:id="rId14"/>
    <p:sldId id="384" r:id="rId15"/>
    <p:sldId id="385" r:id="rId16"/>
    <p:sldId id="417" r:id="rId17"/>
    <p:sldId id="418" r:id="rId18"/>
    <p:sldId id="419" r:id="rId19"/>
    <p:sldId id="420" r:id="rId20"/>
    <p:sldId id="425" r:id="rId21"/>
    <p:sldId id="439" r:id="rId22"/>
    <p:sldId id="427" r:id="rId23"/>
    <p:sldId id="428" r:id="rId24"/>
    <p:sldId id="440" r:id="rId25"/>
    <p:sldId id="441" r:id="rId26"/>
    <p:sldId id="442" r:id="rId27"/>
    <p:sldId id="443" r:id="rId28"/>
    <p:sldId id="444" r:id="rId29"/>
    <p:sldId id="445" r:id="rId30"/>
    <p:sldId id="469" r:id="rId31"/>
    <p:sldId id="446" r:id="rId32"/>
    <p:sldId id="447" r:id="rId33"/>
    <p:sldId id="449" r:id="rId34"/>
    <p:sldId id="450" r:id="rId35"/>
    <p:sldId id="451" r:id="rId36"/>
    <p:sldId id="452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5" r:id="rId48"/>
    <p:sldId id="343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6600"/>
    <a:srgbClr val="FF6600"/>
    <a:srgbClr val="0000CC"/>
    <a:srgbClr val="99CCFF"/>
    <a:srgbClr val="CCECFF"/>
    <a:srgbClr val="BFEDFD"/>
    <a:srgbClr val="D0EA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3" autoAdjust="0"/>
    <p:restoredTop sz="94023" autoAdjust="0"/>
  </p:normalViewPr>
  <p:slideViewPr>
    <p:cSldViewPr>
      <p:cViewPr>
        <p:scale>
          <a:sx n="110" d="100"/>
          <a:sy n="110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7B8474-3710-4D2C-9C3D-5DB09327E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39406-CD78-4CEC-867A-855AF7C561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5EB75-3EED-49BD-B20B-80C4501AA15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6F91D-4179-4B2B-9DA1-E105B3DF5850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2" name="Line 12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6334" name="Line 14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 userDrawn="1"/>
        </p:nvPicPr>
        <p:blipFill>
          <a:blip r:embed="rId14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smirnova@coikko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38400"/>
            <a:ext cx="8382000" cy="28956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i="1" smtClean="0">
                <a:solidFill>
                  <a:srgbClr val="002060"/>
                </a:solidFill>
              </a:rPr>
              <a:t>Технология печати полного комплекта экзаменационных материалов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>
              <a:solidFill>
                <a:srgbClr val="FF66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5334000"/>
            <a:ext cx="5334000" cy="990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</a:rPr>
              <a:t>Смирнова Татьяна Александровна,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</a:rPr>
              <a:t>главный специалист ГУ ЯО ЦОиККО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9906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БЛАНКИ ЕГЭ</a:t>
            </a:r>
            <a:b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endParaRPr lang="ru-RU" sz="40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45720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       </a:t>
            </a:r>
            <a:r>
              <a:rPr lang="ru-RU" sz="2800" b="1" i="1">
                <a:solidFill>
                  <a:schemeClr val="accent2"/>
                </a:solidFill>
                <a:cs typeface="Arial" charset="0"/>
              </a:rPr>
              <a:t>ЛИСТ 2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572000" y="533400"/>
            <a:ext cx="304800" cy="1295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5105400" y="762000"/>
            <a:ext cx="32766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5181600" y="1371600"/>
            <a:ext cx="32004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Поле с указанием порядкового номера листа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86200" y="762000"/>
            <a:ext cx="1295400" cy="10668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4572000" y="1905000"/>
            <a:ext cx="457200" cy="46482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7" name="Прямоугольник 3"/>
          <p:cNvSpPr>
            <a:spLocks noChangeArrowheads="1"/>
          </p:cNvSpPr>
          <p:nvPr/>
        </p:nvSpPr>
        <p:spPr bwMode="auto">
          <a:xfrm>
            <a:off x="5257800" y="3505200"/>
            <a:ext cx="30480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12298" name="Прямоугольник 3"/>
          <p:cNvSpPr>
            <a:spLocks noChangeArrowheads="1"/>
          </p:cNvSpPr>
          <p:nvPr/>
        </p:nvSpPr>
        <p:spPr bwMode="auto">
          <a:xfrm>
            <a:off x="5257800" y="4114800"/>
            <a:ext cx="32004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Поле для ответов на задания с развернутым ответом</a:t>
            </a:r>
          </a:p>
        </p:txBody>
      </p:sp>
      <p:sp>
        <p:nvSpPr>
          <p:cNvPr id="12299" name="Прямоугольник 3"/>
          <p:cNvSpPr>
            <a:spLocks noChangeArrowheads="1"/>
          </p:cNvSpPr>
          <p:nvPr/>
        </p:nvSpPr>
        <p:spPr bwMode="auto">
          <a:xfrm>
            <a:off x="5334000" y="5029200"/>
            <a:ext cx="3200400" cy="1477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ВАЖНО!!!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Оборотная сторона бланка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НЕ ЗАПОЛНЯЕТСЯ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Попросите дополнительный  бланк ответов № 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038600" y="5181600"/>
            <a:ext cx="1295400" cy="15240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01" name="Прямоугольник 3"/>
          <p:cNvSpPr>
            <a:spLocks noChangeArrowheads="1"/>
          </p:cNvSpPr>
          <p:nvPr/>
        </p:nvSpPr>
        <p:spPr bwMode="auto">
          <a:xfrm>
            <a:off x="5181600" y="2133600"/>
            <a:ext cx="32004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Поле для записи цифрового значения  штрихкода дополнительного бланка ответов </a:t>
            </a:r>
          </a:p>
        </p:txBody>
      </p:sp>
      <p:cxnSp>
        <p:nvCxnSpPr>
          <p:cNvPr id="23" name="Прямая соединительная линия 22"/>
          <p:cNvCxnSpPr>
            <a:endCxn id="12301" idx="1"/>
          </p:cNvCxnSpPr>
          <p:nvPr/>
        </p:nvCxnSpPr>
        <p:spPr>
          <a:xfrm>
            <a:off x="3276600" y="1295400"/>
            <a:ext cx="1905000" cy="1438275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4958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ДОПОЛНИТЕЛЬНЫЙ БЛАНК ОТВЕТОВ № 2</a:t>
            </a:r>
            <a:endParaRPr lang="ru-RU" sz="2800" b="1" i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72000" y="533400"/>
            <a:ext cx="304800" cy="1295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572000" y="1905000"/>
            <a:ext cx="457200" cy="46482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5105400" y="762000"/>
            <a:ext cx="32766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13319" name="Прямоугольник 3"/>
          <p:cNvSpPr>
            <a:spLocks noChangeArrowheads="1"/>
          </p:cNvSpPr>
          <p:nvPr/>
        </p:nvSpPr>
        <p:spPr bwMode="auto">
          <a:xfrm>
            <a:off x="5257800" y="3810000"/>
            <a:ext cx="30480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13320" name="Прямоугольник 3"/>
          <p:cNvSpPr>
            <a:spLocks noChangeArrowheads="1"/>
          </p:cNvSpPr>
          <p:nvPr/>
        </p:nvSpPr>
        <p:spPr bwMode="auto">
          <a:xfrm>
            <a:off x="5334000" y="5029200"/>
            <a:ext cx="3200400" cy="1477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ВАЖНО!!!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Оборотная сторона бланка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НЕ ЗАПОЛНЯЕТСЯ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Попросите дополнительный  бланк ответов № 2</a:t>
            </a:r>
          </a:p>
        </p:txBody>
      </p:sp>
      <p:sp>
        <p:nvSpPr>
          <p:cNvPr id="13321" name="Прямоугольник 3"/>
          <p:cNvSpPr>
            <a:spLocks noChangeArrowheads="1"/>
          </p:cNvSpPr>
          <p:nvPr/>
        </p:nvSpPr>
        <p:spPr bwMode="auto">
          <a:xfrm>
            <a:off x="5105400" y="1371600"/>
            <a:ext cx="32004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Поле для записи цифрового значения  штрихкода  следующего дополнительного бланка ответов </a:t>
            </a:r>
          </a:p>
        </p:txBody>
      </p:sp>
      <p:cxnSp>
        <p:nvCxnSpPr>
          <p:cNvPr id="12" name="Прямая соединительная линия 11"/>
          <p:cNvCxnSpPr>
            <a:endCxn id="13321" idx="1"/>
          </p:cNvCxnSpPr>
          <p:nvPr/>
        </p:nvCxnSpPr>
        <p:spPr>
          <a:xfrm>
            <a:off x="3200400" y="1219200"/>
            <a:ext cx="1905000" cy="752475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23" name="Прямоугольник 3"/>
          <p:cNvSpPr>
            <a:spLocks noChangeArrowheads="1"/>
          </p:cNvSpPr>
          <p:nvPr/>
        </p:nvSpPr>
        <p:spPr bwMode="auto">
          <a:xfrm>
            <a:off x="5105400" y="2667000"/>
            <a:ext cx="3200400" cy="6778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70C0"/>
                </a:solidFill>
                <a:cs typeface="Arial" charset="0"/>
              </a:rPr>
              <a:t>Поле для нумерации листов ДБО № 2 (</a:t>
            </a:r>
            <a:r>
              <a:rPr lang="ru-RU" b="1" i="1">
                <a:solidFill>
                  <a:srgbClr val="C00000"/>
                </a:solidFill>
                <a:cs typeface="Arial" charset="0"/>
              </a:rPr>
              <a:t>с цифры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3</a:t>
            </a:r>
            <a:r>
              <a:rPr lang="ru-RU" b="1" i="1">
                <a:solidFill>
                  <a:srgbClr val="0070C0"/>
                </a:solidFill>
                <a:cs typeface="Arial" charset="0"/>
              </a:rPr>
              <a:t>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038600" y="5181600"/>
            <a:ext cx="1295400" cy="15240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323" idx="1"/>
          </p:cNvCxnSpPr>
          <p:nvPr/>
        </p:nvCxnSpPr>
        <p:spPr>
          <a:xfrm>
            <a:off x="3962400" y="1295400"/>
            <a:ext cx="1143000" cy="1711325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26" name="Прямоугольник 3"/>
          <p:cNvSpPr>
            <a:spLocks noChangeArrowheads="1"/>
          </p:cNvSpPr>
          <p:nvPr/>
        </p:nvSpPr>
        <p:spPr bwMode="auto">
          <a:xfrm>
            <a:off x="5257800" y="4343400"/>
            <a:ext cx="3200400" cy="6000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solidFill>
                  <a:schemeClr val="accent2"/>
                </a:solidFill>
                <a:cs typeface="Arial" charset="0"/>
              </a:rPr>
              <a:t>Поле для ответов на задания с развернутым ответом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44958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 устного экзамена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648200" y="533400"/>
            <a:ext cx="457200" cy="1524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648200" y="2133600"/>
            <a:ext cx="457200" cy="3429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648200" y="5638800"/>
            <a:ext cx="457200" cy="1143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Прямоугольник 3"/>
          <p:cNvSpPr>
            <a:spLocks noChangeArrowheads="1"/>
          </p:cNvSpPr>
          <p:nvPr/>
        </p:nvSpPr>
        <p:spPr bwMode="auto">
          <a:xfrm>
            <a:off x="5181600" y="1066800"/>
            <a:ext cx="31242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5181600" y="2286000"/>
            <a:ext cx="31242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Средняя часть бланка</a:t>
            </a:r>
          </a:p>
        </p:txBody>
      </p:sp>
      <p:sp>
        <p:nvSpPr>
          <p:cNvPr id="14345" name="Прямоугольник 3"/>
          <p:cNvSpPr>
            <a:spLocks noChangeArrowheads="1"/>
          </p:cNvSpPr>
          <p:nvPr/>
        </p:nvSpPr>
        <p:spPr bwMode="auto">
          <a:xfrm>
            <a:off x="5257800" y="5943600"/>
            <a:ext cx="30480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14346" name="Прямоугольник 3"/>
          <p:cNvSpPr>
            <a:spLocks noChangeArrowheads="1"/>
          </p:cNvSpPr>
          <p:nvPr/>
        </p:nvSpPr>
        <p:spPr bwMode="auto">
          <a:xfrm>
            <a:off x="5181600" y="3352800"/>
            <a:ext cx="31242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Краткая памятка о порядке проведения ЕГЭ</a:t>
            </a:r>
          </a:p>
        </p:txBody>
      </p:sp>
      <p:sp>
        <p:nvSpPr>
          <p:cNvPr id="14347" name="Прямоугольник 3"/>
          <p:cNvSpPr>
            <a:spLocks noChangeArrowheads="1"/>
          </p:cNvSpPr>
          <p:nvPr/>
        </p:nvSpPr>
        <p:spPr bwMode="auto">
          <a:xfrm>
            <a:off x="5181600" y="4191000"/>
            <a:ext cx="31242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Краткая инструкция по определению целостности и качества печати ИК участника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6400" y="2057400"/>
            <a:ext cx="6553200" cy="19812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ПРАВИЛА </a:t>
            </a:r>
          </a:p>
          <a:p>
            <a:pPr algn="ctr">
              <a:defRPr/>
            </a:pPr>
            <a: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ЗАПОЛНЕНИЯ </a:t>
            </a:r>
          </a:p>
          <a:p>
            <a:pPr algn="ctr">
              <a:defRPr/>
            </a:pPr>
            <a: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БЛАНКОВ ЕГЭ</a:t>
            </a:r>
            <a:br>
              <a:rPr lang="ru-RU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endParaRPr lang="ru-RU" sz="40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75"/>
            <a:ext cx="4845050" cy="68548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6096000" y="0"/>
            <a:ext cx="30480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524000"/>
            <a:ext cx="542925" cy="2782888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38800" y="152400"/>
            <a:ext cx="304800" cy="12192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43600" y="838200"/>
            <a:ext cx="2438400" cy="990600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3300413" cy="1000125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676400" y="990600"/>
            <a:ext cx="1066800" cy="3810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57200" y="1371600"/>
            <a:ext cx="1676400" cy="3835400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609600"/>
            <a:ext cx="1752600" cy="1323975"/>
          </a:xfrm>
          <a:prstGeom prst="rect">
            <a:avLst/>
          </a:prstGeom>
          <a:solidFill>
            <a:srgbClr val="FFFFBD"/>
          </a:solidFill>
          <a:ln w="38100">
            <a:solidFill>
              <a:srgbClr val="CC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/>
              <a:t>Наносится при шифровании   </a:t>
            </a:r>
            <a:r>
              <a:rPr lang="ru-RU" sz="2000" b="1">
                <a:solidFill>
                  <a:srgbClr val="FF0000"/>
                </a:solidFill>
              </a:rPr>
              <a:t>в ФЦТ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95600" y="914400"/>
            <a:ext cx="1905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8838" y="2819400"/>
            <a:ext cx="4886325" cy="1219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191000" y="1371600"/>
            <a:ext cx="228600" cy="1447800"/>
          </a:xfrm>
          <a:prstGeom prst="line">
            <a:avLst/>
          </a:prstGeom>
          <a:ln w="762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48450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248400" y="152400"/>
            <a:ext cx="2895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38200"/>
            <a:ext cx="1524000" cy="1631950"/>
          </a:xfrm>
          <a:prstGeom prst="rect">
            <a:avLst/>
          </a:prstGeom>
          <a:solidFill>
            <a:srgbClr val="FFFFBD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/>
              <a:t>Наносится при печати </a:t>
            </a:r>
            <a:r>
              <a:rPr lang="ru-RU" sz="2000" b="1">
                <a:solidFill>
                  <a:srgbClr val="0070C0"/>
                </a:solidFill>
              </a:rPr>
              <a:t>в аудитории ППЭ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1227138" cy="12954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371600" y="838200"/>
            <a:ext cx="381000" cy="1676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62200" y="457200"/>
            <a:ext cx="381000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2309813"/>
            <a:ext cx="17049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43200" y="914400"/>
            <a:ext cx="990600" cy="14478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2832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029200" y="914400"/>
            <a:ext cx="1581150" cy="14478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419600" y="457200"/>
            <a:ext cx="646113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-11113"/>
            <a:ext cx="506412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105400" y="121920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ЗАПОЛНЕНЫ </a:t>
            </a:r>
            <a:r>
              <a:rPr lang="ru-RU" sz="2800" b="1">
                <a:solidFill>
                  <a:srgbClr val="C00000"/>
                </a:solidFill>
                <a:cs typeface="Arial" charset="0"/>
              </a:rPr>
              <a:t>АВТОМАТИЧЕСКИ</a:t>
            </a:r>
            <a:r>
              <a:rPr lang="ru-RU" sz="2800" b="1">
                <a:solidFill>
                  <a:schemeClr val="accent2"/>
                </a:solidFill>
                <a:cs typeface="Arial" charset="0"/>
              </a:rPr>
              <a:t>: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105400" y="2286000"/>
            <a:ext cx="2133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региона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5105400" y="2895600"/>
            <a:ext cx="39624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пункта проведения ЕГЭ</a:t>
            </a:r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5105400" y="3886200"/>
            <a:ext cx="3048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предмета</a:t>
            </a:r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5105400" y="4572000"/>
            <a:ext cx="3657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Название предмета</a:t>
            </a:r>
          </a:p>
        </p:txBody>
      </p:sp>
      <p:sp>
        <p:nvSpPr>
          <p:cNvPr id="18441" name="Прямоугольник 8"/>
          <p:cNvSpPr>
            <a:spLocks noChangeArrowheads="1"/>
          </p:cNvSpPr>
          <p:nvPr/>
        </p:nvSpPr>
        <p:spPr bwMode="auto">
          <a:xfrm>
            <a:off x="5105400" y="5257800"/>
            <a:ext cx="38862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Дата проведения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958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5257800" y="1219200"/>
            <a:ext cx="32766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6324600" y="2971800"/>
            <a:ext cx="182880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ОО</a:t>
            </a:r>
          </a:p>
        </p:txBody>
      </p:sp>
      <p:sp>
        <p:nvSpPr>
          <p:cNvPr id="19462" name="Прямоугольник 4"/>
          <p:cNvSpPr>
            <a:spLocks noChangeArrowheads="1"/>
          </p:cNvSpPr>
          <p:nvPr/>
        </p:nvSpPr>
        <p:spPr bwMode="auto">
          <a:xfrm>
            <a:off x="5029200" y="4343400"/>
            <a:ext cx="1828800" cy="16351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ВТГ </a:t>
            </a:r>
          </a:p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указывают код  ОО, </a:t>
            </a:r>
          </a:p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 которой обучаются</a:t>
            </a:r>
          </a:p>
        </p:txBody>
      </p:sp>
      <p:sp>
        <p:nvSpPr>
          <p:cNvPr id="19463" name="Прямоугольник 5"/>
          <p:cNvSpPr>
            <a:spLocks noChangeArrowheads="1"/>
          </p:cNvSpPr>
          <p:nvPr/>
        </p:nvSpPr>
        <p:spPr bwMode="auto">
          <a:xfrm>
            <a:off x="7010400" y="4613275"/>
            <a:ext cx="1981200" cy="22447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ВПЛ/СПО указывают код ОО, в которой </a:t>
            </a:r>
          </a:p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получили уведомление о регистрации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6000" y="762000"/>
            <a:ext cx="4038600" cy="24384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65" name="Прямоугольник 3"/>
          <p:cNvSpPr>
            <a:spLocks noChangeArrowheads="1"/>
          </p:cNvSpPr>
          <p:nvPr/>
        </p:nvSpPr>
        <p:spPr bwMode="auto">
          <a:xfrm>
            <a:off x="6400800" y="3581400"/>
            <a:ext cx="1828800" cy="749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ППЭ-16 «Расшифровка  кодов ОО ППЭ»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5334000" y="1143000"/>
            <a:ext cx="35052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0485" name="Прямоугольник 9"/>
          <p:cNvSpPr>
            <a:spLocks noChangeArrowheads="1"/>
          </p:cNvSpPr>
          <p:nvPr/>
        </p:nvSpPr>
        <p:spPr bwMode="auto">
          <a:xfrm>
            <a:off x="6172200" y="3124200"/>
            <a:ext cx="25908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Класс: номер, буква</a:t>
            </a:r>
          </a:p>
        </p:txBody>
      </p:sp>
      <p:sp>
        <p:nvSpPr>
          <p:cNvPr id="20486" name="Прямоугольник 4"/>
          <p:cNvSpPr>
            <a:spLocks noChangeArrowheads="1"/>
          </p:cNvSpPr>
          <p:nvPr/>
        </p:nvSpPr>
        <p:spPr bwMode="auto">
          <a:xfrm>
            <a:off x="5105400" y="4191000"/>
            <a:ext cx="22860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ВТГ указывают информацию о классе, в котором обучаются</a:t>
            </a:r>
          </a:p>
        </p:txBody>
      </p:sp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6400800" y="5715000"/>
            <a:ext cx="2590800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u="sng">
                <a:solidFill>
                  <a:schemeClr val="accent2"/>
                </a:solidFill>
                <a:cs typeface="Arial" charset="0"/>
              </a:rPr>
              <a:t>ВПЛ/СПО </a:t>
            </a:r>
          </a:p>
          <a:p>
            <a:pPr algn="ctr"/>
            <a:r>
              <a:rPr lang="ru-RU" sz="2000" i="1" u="sng">
                <a:solidFill>
                  <a:schemeClr val="accent2"/>
                </a:solidFill>
                <a:cs typeface="Arial" charset="0"/>
              </a:rPr>
              <a:t>не заполняют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19400" y="762000"/>
            <a:ext cx="3352800" cy="26670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13"/>
            <a:ext cx="50292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5334000" y="1143000"/>
            <a:ext cx="34290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  <a:endParaRPr lang="ru-RU" sz="240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5181600" y="3200400"/>
            <a:ext cx="25908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Номер аудитории</a:t>
            </a:r>
          </a:p>
        </p:txBody>
      </p:sp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5638800" y="4419600"/>
            <a:ext cx="25908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Указывается номер аудитории, </a:t>
            </a:r>
          </a:p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 которой проходит ЕГЭ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14800" y="685800"/>
            <a:ext cx="1524000" cy="25146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295400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295400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95400"/>
            <a:ext cx="2038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400" y="4267200"/>
            <a:ext cx="4038600" cy="2554288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Черно-белые  односторонние бланки: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  <a:endParaRPr lang="ru-RU" altLang="ru-RU" sz="2000" dirty="0">
              <a:solidFill>
                <a:srgbClr val="2333CD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6764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0678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Состав индивидуального комплекта ЕГЭ</a:t>
            </a:r>
          </a:p>
        </p:txBody>
      </p:sp>
      <p:sp>
        <p:nvSpPr>
          <p:cNvPr id="4106" name="Прямоугольник 9"/>
          <p:cNvSpPr>
            <a:spLocks noChangeArrowheads="1"/>
          </p:cNvSpPr>
          <p:nvPr/>
        </p:nvSpPr>
        <p:spPr bwMode="auto">
          <a:xfrm>
            <a:off x="152400" y="533400"/>
            <a:ext cx="8839200" cy="7699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ВНИМАНИЕ: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все бланки и контрольные измерительные материалы рассматриваются в комплекте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5486400" y="2895600"/>
            <a:ext cx="32766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29200" y="1752600"/>
            <a:ext cx="381000" cy="8382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5562600" y="1295400"/>
            <a:ext cx="3200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информация вносится из документа, удостоверяющего личность участника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105400" y="2438400"/>
            <a:ext cx="3048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5486400" y="1752600"/>
            <a:ext cx="3200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информация вносится из документа, удостоверяющего личность участника</a:t>
            </a:r>
          </a:p>
        </p:txBody>
      </p:sp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5486400" y="3352800"/>
            <a:ext cx="32766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5638800" y="4876800"/>
            <a:ext cx="3200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поле для подписи участника ЕГЭ об ознакомлении с порядком проведения ЕГЭ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29200" y="4953000"/>
            <a:ext cx="3048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5334000" y="1524000"/>
            <a:ext cx="32766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29200" y="4953000"/>
            <a:ext cx="3048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5334000" y="1524000"/>
            <a:ext cx="32766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562600" y="4191000"/>
            <a:ext cx="2819400" cy="22463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14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участник отказывается ставить личную подпись </a:t>
            </a:r>
          </a:p>
          <a:p>
            <a:pPr algn="ctr">
              <a:buFont typeface="Arial" charset="0"/>
              <a:buChar char="•"/>
            </a:pPr>
            <a:endParaRPr lang="ru-RU" sz="2000" b="1">
              <a:solidFill>
                <a:srgbClr val="C00000"/>
              </a:solidFill>
              <a:cs typeface="Arial" charset="0"/>
            </a:endParaRPr>
          </a:p>
          <a:p>
            <a:pPr algn="ctr"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cs typeface="Arial" charset="0"/>
              </a:rPr>
              <a:t>организатор ставит свою подпись в поле участника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738"/>
            <a:ext cx="48006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876800" y="76200"/>
            <a:ext cx="41148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1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876800" y="838200"/>
            <a:ext cx="42672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ЗАПОЛНЕНЫ </a:t>
            </a:r>
            <a:r>
              <a:rPr lang="ru-RU" sz="2800" b="1">
                <a:solidFill>
                  <a:srgbClr val="C00000"/>
                </a:solidFill>
                <a:cs typeface="Arial" charset="0"/>
              </a:rPr>
              <a:t>АВТОМАТИЧЕСКИ</a:t>
            </a:r>
            <a:r>
              <a:rPr lang="ru-RU" sz="2800" b="1">
                <a:solidFill>
                  <a:schemeClr val="accent2"/>
                </a:solidFill>
                <a:cs typeface="Arial" charset="0"/>
              </a:rPr>
              <a:t>: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876800" y="2057400"/>
            <a:ext cx="23622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региона</a:t>
            </a: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4876800" y="2667000"/>
            <a:ext cx="2895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предмета</a:t>
            </a: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876800" y="3276600"/>
            <a:ext cx="3657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Название предмета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28600"/>
            <a:ext cx="1447800" cy="3810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5029200" y="1295400"/>
            <a:ext cx="34290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второй части инструктажа </a:t>
            </a:r>
            <a:endParaRPr lang="ru-RU" sz="2400" b="1" u="sng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4876800" y="76200"/>
            <a:ext cx="41148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1</a:t>
            </a:r>
          </a:p>
        </p:txBody>
      </p:sp>
      <p:cxnSp>
        <p:nvCxnSpPr>
          <p:cNvPr id="7" name="Прямая соединительная линия 6"/>
          <p:cNvCxnSpPr>
            <a:endCxn id="27651" idx="1"/>
          </p:cNvCxnSpPr>
          <p:nvPr/>
        </p:nvCxnSpPr>
        <p:spPr>
          <a:xfrm>
            <a:off x="3810000" y="609600"/>
            <a:ext cx="1219200" cy="1470025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лист 1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105400" y="121920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ЗАПОЛНЕНЫ </a:t>
            </a:r>
            <a:r>
              <a:rPr lang="ru-RU" sz="2800" b="1">
                <a:solidFill>
                  <a:srgbClr val="C00000"/>
                </a:solidFill>
                <a:cs typeface="Arial" charset="0"/>
              </a:rPr>
              <a:t>АВТОМАТИЧЕСКИ</a:t>
            </a:r>
            <a:r>
              <a:rPr lang="ru-RU" sz="2800" b="1">
                <a:solidFill>
                  <a:schemeClr val="accent2"/>
                </a:solidFill>
                <a:cs typeface="Arial" charset="0"/>
              </a:rPr>
              <a:t>: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5105400" y="2286000"/>
            <a:ext cx="2133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региона</a:t>
            </a: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5105400" y="2895600"/>
            <a:ext cx="2667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предмета</a:t>
            </a:r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5105400" y="3581400"/>
            <a:ext cx="3429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Название предмета</a:t>
            </a: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5105400" y="4191000"/>
            <a:ext cx="38862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Цифровое значение горизонтального штрих-кода листа 2 бланка ответов № 2</a:t>
            </a:r>
          </a:p>
        </p:txBody>
      </p:sp>
      <p:sp>
        <p:nvSpPr>
          <p:cNvPr id="28681" name="Прямоугольник 4"/>
          <p:cNvSpPr>
            <a:spLocks noChangeArrowheads="1"/>
          </p:cNvSpPr>
          <p:nvPr/>
        </p:nvSpPr>
        <p:spPr bwMode="auto">
          <a:xfrm>
            <a:off x="5105400" y="5867400"/>
            <a:ext cx="2133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Лист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381000"/>
            <a:ext cx="1905000" cy="3048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3000" y="685800"/>
            <a:ext cx="2590800" cy="2286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0" y="685800"/>
            <a:ext cx="685800" cy="2286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6629400"/>
            <a:ext cx="3429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6" name="Прямоугольник 5"/>
          <p:cNvSpPr>
            <a:spLocks noChangeArrowheads="1"/>
          </p:cNvSpPr>
          <p:nvPr/>
        </p:nvSpPr>
        <p:spPr bwMode="auto">
          <a:xfrm>
            <a:off x="1905000" y="4953000"/>
            <a:ext cx="2895600" cy="1200150"/>
          </a:xfrm>
          <a:prstGeom prst="rect">
            <a:avLst/>
          </a:prstGeom>
          <a:solidFill>
            <a:srgbClr val="FFFFCC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Заполняется в первую очередь Лист 1</a:t>
            </a:r>
            <a:endParaRPr 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лист 2</a:t>
            </a: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105400" y="121920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ЗАПОЛНЕНЫ </a:t>
            </a:r>
            <a:r>
              <a:rPr lang="ru-RU" sz="2800" b="1">
                <a:solidFill>
                  <a:srgbClr val="C00000"/>
                </a:solidFill>
                <a:cs typeface="Arial" charset="0"/>
              </a:rPr>
              <a:t>АВТОМАТИЧЕСКИ</a:t>
            </a:r>
            <a:r>
              <a:rPr lang="ru-RU" sz="2800" b="1">
                <a:solidFill>
                  <a:schemeClr val="accent2"/>
                </a:solidFill>
                <a:cs typeface="Arial" charset="0"/>
              </a:rPr>
              <a:t>:</a:t>
            </a: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5105400" y="2286000"/>
            <a:ext cx="2133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региона</a:t>
            </a: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5105400" y="2895600"/>
            <a:ext cx="2667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предмета</a:t>
            </a: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5105400" y="3581400"/>
            <a:ext cx="3429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Название предмета</a:t>
            </a:r>
          </a:p>
        </p:txBody>
      </p:sp>
      <p:sp>
        <p:nvSpPr>
          <p:cNvPr id="29704" name="Прямоугольник 4"/>
          <p:cNvSpPr>
            <a:spLocks noChangeArrowheads="1"/>
          </p:cNvSpPr>
          <p:nvPr/>
        </p:nvSpPr>
        <p:spPr bwMode="auto">
          <a:xfrm>
            <a:off x="5105400" y="4191000"/>
            <a:ext cx="21336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Лист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6553200"/>
            <a:ext cx="3581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381000"/>
            <a:ext cx="1905000" cy="3048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33800" y="609600"/>
            <a:ext cx="838200" cy="3048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434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5132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676400" y="1981200"/>
            <a:ext cx="4191000" cy="31226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Организатор заполняет поле «</a:t>
            </a:r>
            <a:r>
              <a:rPr lang="ru-RU" sz="2400" b="1" i="1" dirty="0">
                <a:solidFill>
                  <a:schemeClr val="accent2"/>
                </a:solidFill>
                <a:cs typeface="Arial" charset="0"/>
              </a:rPr>
              <a:t>Дополнительный бланк ответов № 2</a:t>
            </a:r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» </a:t>
            </a:r>
          </a:p>
          <a:p>
            <a:pPr algn="ctr">
              <a:defRPr/>
            </a:pPr>
            <a:r>
              <a:rPr lang="ru-RU" sz="2400" b="1" i="1" u="sng" dirty="0">
                <a:solidFill>
                  <a:schemeClr val="accent2"/>
                </a:solidFill>
                <a:cs typeface="Arial" charset="0"/>
              </a:rPr>
              <a:t>в листе 2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/>
                </a:solidFill>
                <a:cs typeface="Arial" charset="0"/>
              </a:rPr>
              <a:t>бланка ответов </a:t>
            </a:r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№ 2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при выдаче </a:t>
            </a:r>
            <a:r>
              <a:rPr lang="ru-RU" sz="2400" b="1" i="1" u="sng" dirty="0">
                <a:solidFill>
                  <a:srgbClr val="C00000"/>
                </a:solidFill>
                <a:cs typeface="Arial" charset="0"/>
              </a:rPr>
              <a:t>дополнительного бланка ответов № 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1295400"/>
            <a:ext cx="2209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76800" y="16002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3"/>
          </p:cNvCxnSpPr>
          <p:nvPr/>
        </p:nvCxnSpPr>
        <p:spPr>
          <a:xfrm>
            <a:off x="3276600" y="1447800"/>
            <a:ext cx="1600200" cy="4572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28" name="Прямоугольник 22"/>
          <p:cNvSpPr>
            <a:spLocks noChangeArrowheads="1"/>
          </p:cNvSpPr>
          <p:nvPr/>
        </p:nvSpPr>
        <p:spPr bwMode="auto">
          <a:xfrm>
            <a:off x="0" y="152400"/>
            <a:ext cx="66294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 лист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49530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ДОПОЛНИТЕЛЬНЫЙ БЛАНК ОТВЕТОВ № 2</a:t>
            </a:r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5257800" y="3886200"/>
            <a:ext cx="34290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во время получения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ДБО № 2</a:t>
            </a:r>
          </a:p>
        </p:txBody>
      </p:sp>
      <p:sp>
        <p:nvSpPr>
          <p:cNvPr id="31749" name="Прямоугольник 2"/>
          <p:cNvSpPr>
            <a:spLocks noChangeArrowheads="1"/>
          </p:cNvSpPr>
          <p:nvPr/>
        </p:nvSpPr>
        <p:spPr bwMode="auto">
          <a:xfrm>
            <a:off x="4953000" y="1066800"/>
            <a:ext cx="4191000" cy="19383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Организатор заполняет поле «</a:t>
            </a:r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Лист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»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cs typeface="Arial" charset="0"/>
              </a:rPr>
              <a:t>при выдаче </a:t>
            </a:r>
            <a:r>
              <a:rPr lang="ru-RU" sz="2400" b="1" i="1" u="sng">
                <a:solidFill>
                  <a:srgbClr val="C00000"/>
                </a:solidFill>
                <a:cs typeface="Arial" charset="0"/>
              </a:rPr>
              <a:t>дополнительного бланка ответов №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86200" y="914400"/>
            <a:ext cx="1066800" cy="20574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95600" y="685800"/>
            <a:ext cx="2362200" cy="32004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90600" y="457200"/>
            <a:ext cx="1905000" cy="2286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685800"/>
            <a:ext cx="685800" cy="22860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990600"/>
            <a:ext cx="2895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5" name="Прямоугольник 2"/>
          <p:cNvSpPr>
            <a:spLocks noChangeArrowheads="1"/>
          </p:cNvSpPr>
          <p:nvPr/>
        </p:nvSpPr>
        <p:spPr bwMode="auto">
          <a:xfrm>
            <a:off x="1447800" y="2819400"/>
            <a:ext cx="3276600" cy="30464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Перепишите значения полей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«Код региона»,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«Код предмета», «Название предмета» из бланка регистрации и бланка ответов № 2</a:t>
            </a:r>
            <a:endParaRPr lang="ru-RU" sz="2400" b="1" u="sng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050"/>
            <a:ext cx="45720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048000" y="1981200"/>
            <a:ext cx="3124200" cy="2133600"/>
          </a:xfrm>
          <a:prstGeom prst="rect">
            <a:avLst/>
          </a:prstGeom>
          <a:solidFill>
            <a:schemeClr val="bg1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</a:rPr>
              <a:t>На </a:t>
            </a:r>
            <a:r>
              <a:rPr lang="ru-RU" sz="1600" b="1" u="sng">
                <a:solidFill>
                  <a:srgbClr val="C00000"/>
                </a:solidFill>
              </a:rPr>
              <a:t>последнем</a:t>
            </a:r>
            <a:r>
              <a:rPr lang="ru-RU" sz="1600">
                <a:solidFill>
                  <a:srgbClr val="C00000"/>
                </a:solidFill>
              </a:rPr>
              <a:t> бланке ответов </a:t>
            </a:r>
          </a:p>
          <a:p>
            <a:pPr algn="ctr"/>
            <a:r>
              <a:rPr lang="ru-RU" sz="1600">
                <a:solidFill>
                  <a:srgbClr val="C00000"/>
                </a:solidFill>
              </a:rPr>
              <a:t>№ 2  (</a:t>
            </a:r>
            <a:r>
              <a:rPr lang="ru-RU" sz="1600" i="1">
                <a:solidFill>
                  <a:srgbClr val="C00000"/>
                </a:solidFill>
              </a:rPr>
              <a:t>бланк ответов №2 лист 2 или ДБО № 2</a:t>
            </a:r>
            <a:r>
              <a:rPr lang="ru-RU" sz="1600">
                <a:solidFill>
                  <a:srgbClr val="C00000"/>
                </a:solidFill>
              </a:rPr>
              <a:t> )</a:t>
            </a:r>
          </a:p>
          <a:p>
            <a:pPr algn="ctr"/>
            <a:r>
              <a:rPr lang="ru-RU" sz="1600" b="1">
                <a:solidFill>
                  <a:srgbClr val="C00000"/>
                </a:solidFill>
              </a:rPr>
              <a:t>комплекта участника ЕГЭ</a:t>
            </a:r>
            <a:r>
              <a:rPr lang="ru-RU" sz="160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600">
                <a:solidFill>
                  <a:srgbClr val="C00000"/>
                </a:solidFill>
              </a:rPr>
              <a:t>поле</a:t>
            </a:r>
            <a:r>
              <a:rPr lang="ru-RU" sz="1600" b="1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</a:rPr>
              <a:t>«Дополнительный бланк ответов № 2»</a:t>
            </a:r>
            <a:r>
              <a:rPr lang="ru-RU" sz="2400" b="1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не заполняется</a:t>
            </a:r>
            <a:endParaRPr lang="ru-RU" sz="240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371600" y="1295400"/>
            <a:ext cx="304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943600" y="1371600"/>
            <a:ext cx="304800" cy="152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01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4953000" y="0"/>
            <a:ext cx="41910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5210175" y="1219200"/>
            <a:ext cx="3781425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Нарушение требований Порядка ЕГЭ </a:t>
            </a:r>
          </a:p>
        </p:txBody>
      </p:sp>
      <p:sp>
        <p:nvSpPr>
          <p:cNvPr id="33797" name="Прямоугольник 2"/>
          <p:cNvSpPr>
            <a:spLocks noChangeArrowheads="1"/>
          </p:cNvSpPr>
          <p:nvPr/>
        </p:nvSpPr>
        <p:spPr bwMode="auto">
          <a:xfrm>
            <a:off x="5562600" y="4343400"/>
            <a:ext cx="3429000" cy="23082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 случае удаления участника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с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19800"/>
            <a:ext cx="4876800" cy="838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029200" y="6019800"/>
            <a:ext cx="457200" cy="762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5105400" y="990600"/>
            <a:ext cx="3962400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Не закончил экзамен по уважительной причине</a:t>
            </a:r>
          </a:p>
        </p:txBody>
      </p:sp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5486400" y="3733800"/>
            <a:ext cx="3657600" cy="30464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 случае завершения экзамена участником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по уважительной причине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019800"/>
            <a:ext cx="4876800" cy="838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029200" y="6019800"/>
            <a:ext cx="381000" cy="762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4800600" y="0"/>
            <a:ext cx="43434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1</a:t>
            </a:r>
          </a:p>
        </p:txBody>
      </p:sp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5029200" y="609600"/>
            <a:ext cx="3886200" cy="18161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cs typeface="Arial" charset="0"/>
              </a:rPr>
              <a:t>по окончании экзамена </a:t>
            </a:r>
          </a:p>
          <a:p>
            <a:pPr algn="ctr"/>
            <a:r>
              <a:rPr lang="ru-RU" sz="2000">
                <a:solidFill>
                  <a:srgbClr val="C00000"/>
                </a:solidFill>
                <a:cs typeface="Arial" charset="0"/>
              </a:rPr>
              <a:t>(во время сбора бланков)</a:t>
            </a:r>
            <a:endParaRPr lang="ru-RU" sz="20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5257800" y="2667000"/>
            <a:ext cx="3429000" cy="10160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2060"/>
                </a:solidFill>
                <a:cs typeface="Arial" charset="0"/>
              </a:rPr>
              <a:t>Максимальное  количество полей для замен ошибочных ответов  − 6</a:t>
            </a: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5257800" y="4087813"/>
            <a:ext cx="3810000" cy="2770187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C00000"/>
                </a:solidFill>
                <a:cs typeface="Arial" charset="0"/>
              </a:rPr>
              <a:t>Участник не использовал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поле «Замена ошибочных ответов на задания с кратким ответом»</a:t>
            </a:r>
          </a:p>
          <a:p>
            <a:pPr algn="ctr"/>
            <a:endParaRPr lang="ru-RU" sz="2000" b="1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2000">
                <a:solidFill>
                  <a:srgbClr val="C00000"/>
                </a:solidFill>
                <a:cs typeface="Arial" charset="0"/>
              </a:rPr>
              <a:t>Организатор в поле «Количество заполненных полей…: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  <a:cs typeface="Arial" charset="0"/>
              </a:rPr>
              <a:t>  ставит «0»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  <a:cs typeface="Arial" charset="0"/>
              </a:rPr>
              <a:t>  подпись в специально  отведенном 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6324600"/>
            <a:ext cx="4572000" cy="533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876800" y="6248400"/>
            <a:ext cx="3048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438400" y="3657600"/>
            <a:ext cx="5181600" cy="29718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38400" y="6096000"/>
            <a:ext cx="4114800" cy="5334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лист 1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2"/>
          <p:cNvSpPr>
            <a:spLocks noChangeArrowheads="1"/>
          </p:cNvSpPr>
          <p:nvPr/>
        </p:nvSpPr>
        <p:spPr bwMode="auto">
          <a:xfrm>
            <a:off x="5105400" y="3048000"/>
            <a:ext cx="3810000" cy="36004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Бланк ответов № 2 лист 1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содержит  незаполненные области (</a:t>
            </a:r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за исключением регистрационных полей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algn="ctr"/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организаторы погашают 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«</a:t>
            </a:r>
            <a:r>
              <a:rPr lang="en-US" sz="2800" b="1" u="sng">
                <a:solidFill>
                  <a:schemeClr val="accent2"/>
                </a:solidFill>
                <a:cs typeface="Arial" charset="0"/>
              </a:rPr>
              <a:t>Z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» 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cs typeface="Arial" charset="0"/>
              </a:rPr>
              <a:t>(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по окончании экзамена,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cs typeface="Arial" charset="0"/>
              </a:rPr>
              <a:t>во время сбора бланков</a:t>
            </a:r>
            <a:r>
              <a:rPr lang="ru-RU" sz="2800">
                <a:solidFill>
                  <a:schemeClr val="accent2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51054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лист 2</a:t>
            </a: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5181600" y="2895600"/>
            <a:ext cx="3810000" cy="36004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Бланк ответов № 2 лист 1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содержит  незаполненные области (</a:t>
            </a:r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за исключением регистрационных полей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algn="ctr"/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организаторы погашают 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«</a:t>
            </a:r>
            <a:r>
              <a:rPr lang="en-US" sz="2800" b="1" u="sng">
                <a:solidFill>
                  <a:schemeClr val="accent2"/>
                </a:solidFill>
                <a:cs typeface="Arial" charset="0"/>
              </a:rPr>
              <a:t>Z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» 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cs typeface="Arial" charset="0"/>
              </a:rPr>
              <a:t>(</a:t>
            </a:r>
            <a:r>
              <a:rPr lang="ru-RU" sz="2000" b="1">
                <a:solidFill>
                  <a:srgbClr val="C00000"/>
                </a:solidFill>
                <a:cs typeface="Arial" charset="0"/>
              </a:rPr>
              <a:t>по окончании экзамена,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cs typeface="Arial" charset="0"/>
              </a:rPr>
              <a:t>во время сбора бланков</a:t>
            </a:r>
            <a:r>
              <a:rPr lang="ru-RU" sz="2800">
                <a:solidFill>
                  <a:schemeClr val="accent2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48768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4953000" y="0"/>
            <a:ext cx="40386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ДОПОЛНИТЕЛЬНЫЙ БЛАНК ОТВЕТОВ № 2</a:t>
            </a:r>
          </a:p>
        </p:txBody>
      </p:sp>
      <p:sp>
        <p:nvSpPr>
          <p:cNvPr id="38916" name="Прямоугольник 2"/>
          <p:cNvSpPr>
            <a:spLocks noChangeArrowheads="1"/>
          </p:cNvSpPr>
          <p:nvPr/>
        </p:nvSpPr>
        <p:spPr bwMode="auto">
          <a:xfrm>
            <a:off x="4953000" y="2819400"/>
            <a:ext cx="3962400" cy="37861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Дополнительный бланк ответов № 2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содержит  незаполненные области (</a:t>
            </a:r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за исключением регистрационных полей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algn="ctr"/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Организаторы погашают 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«</a:t>
            </a:r>
            <a:r>
              <a:rPr lang="en-US" sz="2800" b="1" u="sng">
                <a:solidFill>
                  <a:schemeClr val="accent2"/>
                </a:solidFill>
                <a:cs typeface="Arial" charset="0"/>
              </a:rPr>
              <a:t>Z</a:t>
            </a:r>
            <a:r>
              <a:rPr lang="ru-RU" sz="2800" b="1" u="sng">
                <a:solidFill>
                  <a:schemeClr val="accent2"/>
                </a:solidFill>
                <a:cs typeface="Arial" charset="0"/>
              </a:rPr>
              <a:t>»</a:t>
            </a:r>
          </a:p>
          <a:p>
            <a:pPr algn="ctr"/>
            <a:r>
              <a:rPr lang="ru-RU" sz="2000">
                <a:solidFill>
                  <a:srgbClr val="C00000"/>
                </a:solidFill>
                <a:cs typeface="Arial" charset="0"/>
              </a:rPr>
              <a:t>(по окончании экзамена, во время сбора бланков)</a:t>
            </a:r>
            <a:endParaRPr lang="ru-RU" sz="2800" b="1" u="sng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4876800" y="0"/>
            <a:ext cx="42672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4953000" y="1219200"/>
            <a:ext cx="4191000" cy="9540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ЗАПОЛНЕНЫ </a:t>
            </a:r>
            <a:r>
              <a:rPr lang="ru-RU" sz="2800" b="1">
                <a:solidFill>
                  <a:srgbClr val="C00000"/>
                </a:solidFill>
                <a:cs typeface="Arial" charset="0"/>
              </a:rPr>
              <a:t>АВТОМАТИЧЕСКИ</a:t>
            </a:r>
            <a:r>
              <a:rPr lang="ru-RU" sz="2800" b="1">
                <a:solidFill>
                  <a:schemeClr val="accent2"/>
                </a:solidFill>
                <a:cs typeface="Arial" charset="0"/>
              </a:rPr>
              <a:t>:</a:t>
            </a:r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4953000" y="2286000"/>
            <a:ext cx="2286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региона</a:t>
            </a:r>
          </a:p>
        </p:txBody>
      </p:sp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4953000" y="2895600"/>
            <a:ext cx="4114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пункта проведения ЕГЭ</a:t>
            </a:r>
          </a:p>
        </p:txBody>
      </p:sp>
      <p:sp>
        <p:nvSpPr>
          <p:cNvPr id="39943" name="Прямоугольник 6"/>
          <p:cNvSpPr>
            <a:spLocks noChangeArrowheads="1"/>
          </p:cNvSpPr>
          <p:nvPr/>
        </p:nvSpPr>
        <p:spPr bwMode="auto">
          <a:xfrm>
            <a:off x="4953000" y="3581400"/>
            <a:ext cx="2971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предмета</a:t>
            </a:r>
          </a:p>
        </p:txBody>
      </p:sp>
      <p:sp>
        <p:nvSpPr>
          <p:cNvPr id="39944" name="Прямоугольник 7"/>
          <p:cNvSpPr>
            <a:spLocks noChangeArrowheads="1"/>
          </p:cNvSpPr>
          <p:nvPr/>
        </p:nvSpPr>
        <p:spPr bwMode="auto">
          <a:xfrm>
            <a:off x="4953000" y="4267200"/>
            <a:ext cx="35814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Название предмета</a:t>
            </a:r>
          </a:p>
        </p:txBody>
      </p:sp>
      <p:sp>
        <p:nvSpPr>
          <p:cNvPr id="39945" name="Прямоугольник 8"/>
          <p:cNvSpPr>
            <a:spLocks noChangeArrowheads="1"/>
          </p:cNvSpPr>
          <p:nvPr/>
        </p:nvSpPr>
        <p:spPr bwMode="auto">
          <a:xfrm>
            <a:off x="4953000" y="4953000"/>
            <a:ext cx="4114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Дата проведения ЕГЭ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5257800" y="1524000"/>
            <a:ext cx="34290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cs typeface="Arial" charset="0"/>
              </a:rPr>
              <a:t>во время инструктажа</a:t>
            </a:r>
          </a:p>
        </p:txBody>
      </p:sp>
      <p:sp>
        <p:nvSpPr>
          <p:cNvPr id="40965" name="Прямоугольник 3"/>
          <p:cNvSpPr>
            <a:spLocks noChangeArrowheads="1"/>
          </p:cNvSpPr>
          <p:nvPr/>
        </p:nvSpPr>
        <p:spPr bwMode="auto">
          <a:xfrm>
            <a:off x="6324600" y="3352800"/>
            <a:ext cx="1828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Код ОО</a:t>
            </a:r>
          </a:p>
        </p:txBody>
      </p:sp>
      <p:sp>
        <p:nvSpPr>
          <p:cNvPr id="40966" name="Прямоугольник 4"/>
          <p:cNvSpPr>
            <a:spLocks noChangeArrowheads="1"/>
          </p:cNvSpPr>
          <p:nvPr/>
        </p:nvSpPr>
        <p:spPr bwMode="auto">
          <a:xfrm>
            <a:off x="4953000" y="4191000"/>
            <a:ext cx="1981200" cy="7381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ВТГ </a:t>
            </a:r>
          </a:p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указывают код  ОО, </a:t>
            </a:r>
          </a:p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в которой обучаются</a:t>
            </a:r>
          </a:p>
        </p:txBody>
      </p:sp>
      <p:sp>
        <p:nvSpPr>
          <p:cNvPr id="40967" name="Прямоугольник 5"/>
          <p:cNvSpPr>
            <a:spLocks noChangeArrowheads="1"/>
          </p:cNvSpPr>
          <p:nvPr/>
        </p:nvSpPr>
        <p:spPr bwMode="auto">
          <a:xfrm>
            <a:off x="7010400" y="4572000"/>
            <a:ext cx="18288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ВПЛ/СПО указывают код ОО, в которой </a:t>
            </a:r>
          </a:p>
          <a:p>
            <a:pPr algn="ctr"/>
            <a:r>
              <a:rPr lang="ru-RU" sz="1400" b="1" i="1">
                <a:solidFill>
                  <a:schemeClr val="accent2"/>
                </a:solidFill>
                <a:cs typeface="Arial" charset="0"/>
              </a:rPr>
              <a:t>получили уведомление о регистрации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6000" y="838200"/>
            <a:ext cx="4038600" cy="2516188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1988" name="Прямоугольник 9"/>
          <p:cNvSpPr>
            <a:spLocks noChangeArrowheads="1"/>
          </p:cNvSpPr>
          <p:nvPr/>
        </p:nvSpPr>
        <p:spPr bwMode="auto">
          <a:xfrm>
            <a:off x="6172200" y="3124200"/>
            <a:ext cx="2590800" cy="8302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Класс: номер, буква</a:t>
            </a:r>
          </a:p>
        </p:txBody>
      </p:sp>
      <p:sp>
        <p:nvSpPr>
          <p:cNvPr id="41989" name="Прямоугольник 2"/>
          <p:cNvSpPr>
            <a:spLocks noChangeArrowheads="1"/>
          </p:cNvSpPr>
          <p:nvPr/>
        </p:nvSpPr>
        <p:spPr bwMode="auto">
          <a:xfrm>
            <a:off x="5257800" y="1524000"/>
            <a:ext cx="34290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cs typeface="Arial" charset="0"/>
              </a:rPr>
              <a:t>во время инструктажа</a:t>
            </a:r>
          </a:p>
        </p:txBody>
      </p:sp>
      <p:sp>
        <p:nvSpPr>
          <p:cNvPr id="41990" name="Прямоугольник 4"/>
          <p:cNvSpPr>
            <a:spLocks noChangeArrowheads="1"/>
          </p:cNvSpPr>
          <p:nvPr/>
        </p:nvSpPr>
        <p:spPr bwMode="auto">
          <a:xfrm>
            <a:off x="4953000" y="4191000"/>
            <a:ext cx="2438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ВТГ указывают информацию о классе, в котором обучаются</a:t>
            </a:r>
          </a:p>
        </p:txBody>
      </p:sp>
      <p:sp>
        <p:nvSpPr>
          <p:cNvPr id="41991" name="Прямоугольник 9"/>
          <p:cNvSpPr>
            <a:spLocks noChangeArrowheads="1"/>
          </p:cNvSpPr>
          <p:nvPr/>
        </p:nvSpPr>
        <p:spPr bwMode="auto">
          <a:xfrm>
            <a:off x="6400800" y="5715000"/>
            <a:ext cx="2590800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u="sng">
                <a:solidFill>
                  <a:schemeClr val="accent2"/>
                </a:solidFill>
                <a:cs typeface="Arial" charset="0"/>
              </a:rPr>
              <a:t>ВПЛ/СПО </a:t>
            </a:r>
          </a:p>
          <a:p>
            <a:pPr algn="ctr"/>
            <a:r>
              <a:rPr lang="ru-RU" sz="2000" i="1" u="sng">
                <a:solidFill>
                  <a:schemeClr val="accent2"/>
                </a:solidFill>
                <a:cs typeface="Arial" charset="0"/>
              </a:rPr>
              <a:t>не заполняют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19400" y="762000"/>
            <a:ext cx="3352800" cy="28956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675"/>
            <a:ext cx="91440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5257800" y="1524000"/>
            <a:ext cx="34290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cs typeface="Arial" charset="0"/>
              </a:rPr>
              <a:t>во время инструктажа</a:t>
            </a:r>
          </a:p>
        </p:txBody>
      </p:sp>
      <p:sp>
        <p:nvSpPr>
          <p:cNvPr id="43013" name="Прямоугольник 3"/>
          <p:cNvSpPr>
            <a:spLocks noChangeArrowheads="1"/>
          </p:cNvSpPr>
          <p:nvPr/>
        </p:nvSpPr>
        <p:spPr bwMode="auto">
          <a:xfrm>
            <a:off x="5486400" y="3505200"/>
            <a:ext cx="2667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cs typeface="Arial" charset="0"/>
              </a:rPr>
              <a:t>Номер аудитории</a:t>
            </a:r>
          </a:p>
        </p:txBody>
      </p:sp>
      <p:sp>
        <p:nvSpPr>
          <p:cNvPr id="43014" name="Прямоугольник 3"/>
          <p:cNvSpPr>
            <a:spLocks noChangeArrowheads="1"/>
          </p:cNvSpPr>
          <p:nvPr/>
        </p:nvSpPr>
        <p:spPr bwMode="auto">
          <a:xfrm>
            <a:off x="5562600" y="4648200"/>
            <a:ext cx="2667000" cy="10160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2"/>
                </a:solidFill>
                <a:cs typeface="Arial" charset="0"/>
              </a:rPr>
              <a:t>Указывается номер аудитории, в которой проходит ЕГЭ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67200" y="762000"/>
            <a:ext cx="1219200" cy="27432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4036" name="Прямоугольник 2"/>
          <p:cNvSpPr>
            <a:spLocks noChangeArrowheads="1"/>
          </p:cNvSpPr>
          <p:nvPr/>
        </p:nvSpPr>
        <p:spPr bwMode="auto">
          <a:xfrm>
            <a:off x="5562600" y="1524000"/>
            <a:ext cx="3124200" cy="157003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cs typeface="Arial" charset="0"/>
              </a:rPr>
              <a:t>во время инструктажа</a:t>
            </a:r>
          </a:p>
        </p:txBody>
      </p:sp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5638800" y="3429000"/>
            <a:ext cx="3200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информация вносится из документа, удостоверяющего личность участника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00600" y="1981200"/>
            <a:ext cx="838200" cy="15240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4953000" y="1905000"/>
            <a:ext cx="381000" cy="6096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5257800" y="1600200"/>
            <a:ext cx="34290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участник  ЕГЭ 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cs typeface="Arial" charset="0"/>
              </a:rPr>
              <a:t>во время инструктажа</a:t>
            </a:r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00600" y="2667000"/>
            <a:ext cx="838200" cy="76200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062" name="Прямоугольник 5"/>
          <p:cNvSpPr>
            <a:spLocks noChangeArrowheads="1"/>
          </p:cNvSpPr>
          <p:nvPr/>
        </p:nvSpPr>
        <p:spPr bwMode="auto">
          <a:xfrm>
            <a:off x="5638800" y="3429000"/>
            <a:ext cx="320040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информация вносится из документа, удостоверяющего личность участника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876800" y="2590800"/>
            <a:ext cx="304800" cy="3048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4953000" y="0"/>
            <a:ext cx="41910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5638800" y="4876800"/>
            <a:ext cx="2819400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i="1">
                <a:solidFill>
                  <a:srgbClr val="002060"/>
                </a:solidFill>
                <a:cs typeface="Arial" charset="0"/>
              </a:rPr>
              <a:t>поле для подписи участника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29200" y="4953000"/>
            <a:ext cx="4572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665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5638800" y="4572000"/>
            <a:ext cx="2667000" cy="1754188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14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участник отказывается ставить личную подпись </a:t>
            </a:r>
          </a:p>
          <a:p>
            <a:pPr algn="ctr">
              <a:buFont typeface="Arial" charset="0"/>
              <a:buChar char="•"/>
            </a:pPr>
            <a:endParaRPr lang="ru-RU" b="1">
              <a:solidFill>
                <a:srgbClr val="C00000"/>
              </a:solidFill>
              <a:cs typeface="Arial" charset="0"/>
            </a:endParaRPr>
          </a:p>
          <a:p>
            <a:pPr algn="ctr">
              <a:buFont typeface="Arial" charset="0"/>
              <a:buChar char="•"/>
            </a:pPr>
            <a:r>
              <a:rPr lang="ru-RU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b="1" i="1">
                <a:solidFill>
                  <a:srgbClr val="C00000"/>
                </a:solidFill>
                <a:cs typeface="Arial" charset="0"/>
              </a:rPr>
              <a:t>организатор ставит свою подпись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953000" y="4953000"/>
            <a:ext cx="533400" cy="533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5181600" y="1600200"/>
            <a:ext cx="3781425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Нарушение требований Порядка ЕГЭ </a:t>
            </a:r>
          </a:p>
        </p:txBody>
      </p:sp>
      <p:sp>
        <p:nvSpPr>
          <p:cNvPr id="48133" name="Прямоугольник 2"/>
          <p:cNvSpPr>
            <a:spLocks noChangeArrowheads="1"/>
          </p:cNvSpPr>
          <p:nvPr/>
        </p:nvSpPr>
        <p:spPr bwMode="auto">
          <a:xfrm>
            <a:off x="5562600" y="4343400"/>
            <a:ext cx="3429000" cy="23082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 случае удаления участника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с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19800"/>
            <a:ext cx="4876800" cy="838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953000" y="6019800"/>
            <a:ext cx="304800" cy="762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5029200" y="0"/>
            <a:ext cx="4114800" cy="13843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устного экзамена</a:t>
            </a:r>
          </a:p>
        </p:txBody>
      </p:sp>
      <p:sp>
        <p:nvSpPr>
          <p:cNvPr id="49156" name="Прямоугольник 6"/>
          <p:cNvSpPr>
            <a:spLocks noChangeArrowheads="1"/>
          </p:cNvSpPr>
          <p:nvPr/>
        </p:nvSpPr>
        <p:spPr bwMode="auto">
          <a:xfrm>
            <a:off x="5029200" y="1676400"/>
            <a:ext cx="3962400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Не закончил экзамен по уважительной причине</a:t>
            </a:r>
          </a:p>
        </p:txBody>
      </p:sp>
      <p:sp>
        <p:nvSpPr>
          <p:cNvPr id="49157" name="Прямоугольник 2"/>
          <p:cNvSpPr>
            <a:spLocks noChangeArrowheads="1"/>
          </p:cNvSpPr>
          <p:nvPr/>
        </p:nvSpPr>
        <p:spPr bwMode="auto">
          <a:xfrm>
            <a:off x="5334000" y="3733800"/>
            <a:ext cx="3657600" cy="30464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в случае завершения экзамена участником ЕГЭ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cs typeface="Arial" charset="0"/>
              </a:rPr>
              <a:t>по уважительной причине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19800"/>
            <a:ext cx="4876800" cy="838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953000" y="6019800"/>
            <a:ext cx="304800" cy="762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0678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Состав индивидуального комплекта ЕГЭ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038600"/>
            <a:ext cx="4038600" cy="25542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6600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Черно-белые  односторонние бланки: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  <a:endParaRPr lang="ru-RU" altLang="ru-RU" sz="2000" dirty="0">
              <a:solidFill>
                <a:srgbClr val="2333CD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6764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762000"/>
            <a:ext cx="1784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762000"/>
            <a:ext cx="1725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762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762000"/>
            <a:ext cx="18288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Прямоугольник 17"/>
          <p:cNvSpPr>
            <a:spLocks noChangeArrowheads="1"/>
          </p:cNvSpPr>
          <p:nvPr/>
        </p:nvSpPr>
        <p:spPr bwMode="auto">
          <a:xfrm flipH="1">
            <a:off x="7315200" y="27432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cs typeface="Arial" charset="0"/>
              </a:rPr>
              <a:t>Z</a:t>
            </a:r>
            <a:endParaRPr lang="ru-RU" sz="360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15200" y="2438400"/>
            <a:ext cx="1676400" cy="400050"/>
          </a:xfrm>
          <a:prstGeom prst="rect">
            <a:avLst/>
          </a:prstGeom>
          <a:solidFill>
            <a:schemeClr val="bg1"/>
          </a:solidFill>
          <a:ln w="28575"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ru-RU" altLang="ru-RU" sz="2000" dirty="0" smtClean="0">
                <a:solidFill>
                  <a:srgbClr val="2333CD"/>
                </a:solidFill>
                <a:latin typeface="+mn-lt"/>
                <a:cs typeface="Times New Roman" panose="02020603050405020304" pitchFamily="18" charset="0"/>
              </a:rPr>
              <a:t>ОТВЕТ</a:t>
            </a:r>
            <a:endParaRPr lang="ru-RU" altLang="ru-RU" sz="2000" dirty="0">
              <a:solidFill>
                <a:srgbClr val="2333CD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762000" y="29718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u="sng" dirty="0"/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Главный специалист отдела </a:t>
            </a:r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организации итоговой аттестации </a:t>
            </a:r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и мониторинга качества образования  </a:t>
            </a:r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Смирнова Татьяна Александровна,</a:t>
            </a:r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dirty="0">
                <a:solidFill>
                  <a:srgbClr val="002060"/>
                </a:solidFill>
              </a:rPr>
              <a:t>8(8452) 28-90-66 </a:t>
            </a:r>
          </a:p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accent6"/>
                </a:solidFill>
                <a:hlinkClick r:id="rId2"/>
              </a:rPr>
              <a:t>smirnova@coikko.ru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32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8077200" cy="1676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r>
              <a:rPr lang="ru-RU" sz="3600" dirty="0" smtClean="0"/>
              <a:t> </a:t>
            </a:r>
          </a:p>
        </p:txBody>
      </p:sp>
      <p:pic>
        <p:nvPicPr>
          <p:cNvPr id="51204" name="Picture 13" descr="http://sstroys.ru/wp-content/uploads/support_fu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19812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1371600"/>
            <a:ext cx="6172200" cy="2133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</a:ln>
        </p:spPr>
        <p:txBody>
          <a:bodyPr/>
          <a:lstStyle/>
          <a:p>
            <a:pPr algn="ctr">
              <a:defRPr/>
            </a:pPr>
            <a:endParaRPr lang="ru-RU" sz="40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ОПИСАНИЕ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БЛАНКОВ ЕГЭ</a:t>
            </a:r>
            <a:endParaRPr lang="ru-RU" sz="4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3962400"/>
            <a:ext cx="6553200" cy="25908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Бланки односторонние черно-белые</a:t>
            </a:r>
          </a:p>
          <a:p>
            <a:pPr algn="ctr">
              <a:defRPr/>
            </a:pPr>
            <a:endParaRPr lang="ru-RU" sz="40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Машиночитаемые формы</a:t>
            </a:r>
            <a:endParaRPr lang="ru-RU" sz="4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ая фигурная скобка 6"/>
          <p:cNvSpPr/>
          <p:nvPr/>
        </p:nvSpPr>
        <p:spPr>
          <a:xfrm>
            <a:off x="4724400" y="533400"/>
            <a:ext cx="381000" cy="1524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105400" y="1066800"/>
            <a:ext cx="32004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648200" y="2133600"/>
            <a:ext cx="457200" cy="3429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5181600" y="2286000"/>
            <a:ext cx="31242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Средняя часть бланка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648200" y="5638800"/>
            <a:ext cx="457200" cy="1143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Прямоугольник 3"/>
          <p:cNvSpPr>
            <a:spLocks noChangeArrowheads="1"/>
          </p:cNvSpPr>
          <p:nvPr/>
        </p:nvSpPr>
        <p:spPr bwMode="auto">
          <a:xfrm>
            <a:off x="5257800" y="5943600"/>
            <a:ext cx="30480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9224" name="Прямоугольник 3"/>
          <p:cNvSpPr>
            <a:spLocks noChangeArrowheads="1"/>
          </p:cNvSpPr>
          <p:nvPr/>
        </p:nvSpPr>
        <p:spPr bwMode="auto">
          <a:xfrm>
            <a:off x="5181600" y="3352800"/>
            <a:ext cx="31242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Краткая памятка о порядке проведения ЕГЭ</a:t>
            </a:r>
          </a:p>
        </p:txBody>
      </p:sp>
      <p:sp>
        <p:nvSpPr>
          <p:cNvPr id="9225" name="Прямоугольник 3"/>
          <p:cNvSpPr>
            <a:spLocks noChangeArrowheads="1"/>
          </p:cNvSpPr>
          <p:nvPr/>
        </p:nvSpPr>
        <p:spPr bwMode="auto">
          <a:xfrm>
            <a:off x="5181600" y="4191000"/>
            <a:ext cx="31242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Краткая инструкция по определению целостности и качества печати ИК участника ЕГЭ</a:t>
            </a:r>
          </a:p>
        </p:txBody>
      </p:sp>
      <p:sp>
        <p:nvSpPr>
          <p:cNvPr id="9226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РЕГИСТРАЦИИ</a:t>
            </a:r>
          </a:p>
        </p:txBody>
      </p:sp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244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4988"/>
            <a:ext cx="4495800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№1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72000" y="533400"/>
            <a:ext cx="381000" cy="13716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5105400" y="1066800"/>
            <a:ext cx="32766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572000" y="1981200"/>
            <a:ext cx="533400" cy="3581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5105400" y="1981200"/>
            <a:ext cx="32004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Средняя часть бланка</a:t>
            </a:r>
          </a:p>
        </p:txBody>
      </p:sp>
      <p:sp>
        <p:nvSpPr>
          <p:cNvPr id="10248" name="Прямоугольник 3"/>
          <p:cNvSpPr>
            <a:spLocks noChangeArrowheads="1"/>
          </p:cNvSpPr>
          <p:nvPr/>
        </p:nvSpPr>
        <p:spPr bwMode="auto">
          <a:xfrm>
            <a:off x="5105400" y="2514600"/>
            <a:ext cx="3200400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Поля для записи  результатов  выполнения заданий с кратким ответом</a:t>
            </a:r>
          </a:p>
        </p:txBody>
      </p:sp>
      <p:sp>
        <p:nvSpPr>
          <p:cNvPr id="10249" name="Прямоугольник 3"/>
          <p:cNvSpPr>
            <a:spLocks noChangeArrowheads="1"/>
          </p:cNvSpPr>
          <p:nvPr/>
        </p:nvSpPr>
        <p:spPr bwMode="auto">
          <a:xfrm>
            <a:off x="5105400" y="3505200"/>
            <a:ext cx="35052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Максимальное количество кратких ответов − 40</a:t>
            </a:r>
          </a:p>
          <a:p>
            <a:pPr algn="ctr"/>
            <a:endParaRPr lang="ru-RU" i="1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Максимальное количество − 17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572000" y="5638800"/>
            <a:ext cx="533400" cy="10668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Прямоугольник 3"/>
          <p:cNvSpPr>
            <a:spLocks noChangeArrowheads="1"/>
          </p:cNvSpPr>
          <p:nvPr/>
        </p:nvSpPr>
        <p:spPr bwMode="auto">
          <a:xfrm>
            <a:off x="5334000" y="5105400"/>
            <a:ext cx="30480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10252" name="Прямоугольник 3"/>
          <p:cNvSpPr>
            <a:spLocks noChangeArrowheads="1"/>
          </p:cNvSpPr>
          <p:nvPr/>
        </p:nvSpPr>
        <p:spPr bwMode="auto">
          <a:xfrm>
            <a:off x="5105400" y="5657850"/>
            <a:ext cx="4038600" cy="12001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Поля для замены ошибочных ответов на задания с кратким ответом.</a:t>
            </a:r>
          </a:p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Максимальное количество полей для замен ошибочных ответов − 6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5386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2       </a:t>
            </a:r>
            <a:r>
              <a:rPr lang="ru-RU" sz="2800" b="1" i="1">
                <a:solidFill>
                  <a:schemeClr val="accent2"/>
                </a:solidFill>
                <a:cs typeface="Arial" charset="0"/>
              </a:rPr>
              <a:t>ЛИСТ 1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72000" y="533400"/>
            <a:ext cx="304800" cy="12954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5105400" y="762000"/>
            <a:ext cx="32766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Верхняя часть бланка</a:t>
            </a: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5181600" y="1371600"/>
            <a:ext cx="32004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Поле с указанием порядкового номера листа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10000" y="762000"/>
            <a:ext cx="1371600" cy="10668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4572000" y="1905000"/>
            <a:ext cx="457200" cy="4572000"/>
          </a:xfrm>
          <a:prstGeom prst="rightBrace">
            <a:avLst/>
          </a:prstGeom>
          <a:ln>
            <a:solidFill>
              <a:srgbClr val="CC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Прямоугольник 3"/>
          <p:cNvSpPr>
            <a:spLocks noChangeArrowheads="1"/>
          </p:cNvSpPr>
          <p:nvPr/>
        </p:nvSpPr>
        <p:spPr bwMode="auto">
          <a:xfrm>
            <a:off x="5257800" y="3657600"/>
            <a:ext cx="3200400" cy="64611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accent2"/>
                </a:solidFill>
                <a:cs typeface="Arial" charset="0"/>
              </a:rPr>
              <a:t>Поле для ответов на задания с развернутым ответом</a:t>
            </a:r>
          </a:p>
        </p:txBody>
      </p:sp>
      <p:sp>
        <p:nvSpPr>
          <p:cNvPr id="11274" name="Прямоугольник 3"/>
          <p:cNvSpPr>
            <a:spLocks noChangeArrowheads="1"/>
          </p:cNvSpPr>
          <p:nvPr/>
        </p:nvSpPr>
        <p:spPr bwMode="auto">
          <a:xfrm>
            <a:off x="5257800" y="3048000"/>
            <a:ext cx="3048000" cy="40005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cs typeface="Arial" charset="0"/>
              </a:rPr>
              <a:t>Нижняя часть бланка</a:t>
            </a:r>
          </a:p>
        </p:txBody>
      </p:sp>
      <p:sp>
        <p:nvSpPr>
          <p:cNvPr id="11275" name="Прямоугольник 3"/>
          <p:cNvSpPr>
            <a:spLocks noChangeArrowheads="1"/>
          </p:cNvSpPr>
          <p:nvPr/>
        </p:nvSpPr>
        <p:spPr bwMode="auto">
          <a:xfrm>
            <a:off x="5334000" y="5029200"/>
            <a:ext cx="3200400" cy="1477963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ВАЖНО!!!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Оборотная сторона бланка </a:t>
            </a:r>
          </a:p>
          <a:p>
            <a:pPr algn="ctr"/>
            <a:r>
              <a:rPr lang="ru-RU" i="1">
                <a:solidFill>
                  <a:srgbClr val="C00000"/>
                </a:solidFill>
                <a:cs typeface="Arial" charset="0"/>
              </a:rPr>
              <a:t>НЕ ЗАПОЛНЯЕТСЯ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cs typeface="Arial" charset="0"/>
              </a:rPr>
              <a:t>Используйте бланк ответов № 2 (лист 2)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581400" y="5791200"/>
            <a:ext cx="1752600" cy="83820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</TotalTime>
  <Words>1145</Words>
  <Application>Microsoft Office PowerPoint</Application>
  <PresentationFormat>Экран (4:3)</PresentationFormat>
  <Paragraphs>317</Paragraphs>
  <Slides>48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Times New Roman</vt:lpstr>
      <vt:lpstr>Arial</vt:lpstr>
      <vt:lpstr>MS PGothic</vt:lpstr>
      <vt:lpstr>Оформление по умолчанию</vt:lpstr>
      <vt:lpstr> Технология печати полного комплекта экзаменационных материалов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Смирнова Татьяна Александровна</dc:creator>
  <cp:lastModifiedBy>СмирноваТА</cp:lastModifiedBy>
  <cp:revision>476</cp:revision>
  <cp:lastPrinted>1601-01-01T00:00:00Z</cp:lastPrinted>
  <dcterms:created xsi:type="dcterms:W3CDTF">1601-01-01T00:00:00Z</dcterms:created>
  <dcterms:modified xsi:type="dcterms:W3CDTF">2018-03-22T14:13:23Z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