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946" r:id="rId2"/>
    <p:sldId id="1259" r:id="rId3"/>
    <p:sldId id="1286" r:id="rId4"/>
    <p:sldId id="1287" r:id="rId5"/>
    <p:sldId id="1288" r:id="rId6"/>
    <p:sldId id="1273" r:id="rId7"/>
    <p:sldId id="1289" r:id="rId8"/>
    <p:sldId id="1274" r:id="rId9"/>
    <p:sldId id="1290" r:id="rId10"/>
    <p:sldId id="1291" r:id="rId11"/>
    <p:sldId id="1292" r:id="rId12"/>
    <p:sldId id="1293" r:id="rId13"/>
    <p:sldId id="1294" r:id="rId14"/>
    <p:sldId id="1295" r:id="rId15"/>
    <p:sldId id="1296" r:id="rId16"/>
    <p:sldId id="1297" r:id="rId17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2C2E8"/>
    <a:srgbClr val="B4C9E2"/>
    <a:srgbClr val="0000CC"/>
    <a:srgbClr val="0606BA"/>
    <a:srgbClr val="99CCFF"/>
    <a:srgbClr val="CCECFF"/>
    <a:srgbClr val="CCFFFF"/>
    <a:srgbClr val="FFFFFF"/>
    <a:srgbClr val="33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8" autoAdjust="0"/>
    <p:restoredTop sz="98046" autoAdjust="0"/>
  </p:normalViewPr>
  <p:slideViewPr>
    <p:cSldViewPr>
      <p:cViewPr>
        <p:scale>
          <a:sx n="90" d="100"/>
          <a:sy n="90" d="100"/>
        </p:scale>
        <p:origin x="-2598" y="-10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96BCFB-AFDE-4A32-AB6F-4D871B3C9E8D}" type="datetimeFigureOut">
              <a:rPr lang="ru-RU"/>
              <a:pPr/>
              <a:t>28.09.2023</a:t>
            </a:fld>
            <a:endParaRPr lang="ru-RU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3C16822-F229-40D7-B5BB-1B7B80559D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7682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BE50251-3460-4888-BD2D-CCAED85DA46C}" type="datetimeFigureOut">
              <a:rPr lang="ru-RU"/>
              <a:pPr>
                <a:defRPr/>
              </a:pPr>
              <a:t>28.09.2023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F0CF09-D75C-47A1-A282-0ADF4D3EA9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07940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F0CF09-D75C-47A1-A282-0ADF4D3EA96D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E199D-A2D2-4557-B2C7-360694C92222}" type="datetimeFigureOut">
              <a:rPr lang="ru-RU"/>
              <a:pPr>
                <a:defRPr/>
              </a:pPr>
              <a:t>28.09.2023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C7662-FECA-435C-B503-0C3AE54467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0143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0F4A3-F99F-41BD-9C66-D238977F45A4}" type="datetimeFigureOut">
              <a:rPr lang="ru-RU"/>
              <a:pPr>
                <a:defRPr/>
              </a:pPr>
              <a:t>28.09.2023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CC77C-C6DB-4053-91A7-D91D0CB79F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5788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92A17-07CB-473D-B7A9-DA5F3441B3A8}" type="datetimeFigureOut">
              <a:rPr lang="ru-RU"/>
              <a:pPr>
                <a:defRPr/>
              </a:pPr>
              <a:t>28.09.2023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21C14-97B5-49CF-B3EB-EF926FDAEB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26005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75F9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EF432-6B89-4383-82D6-706EC1E41DC2}" type="datetimeFigureOut">
              <a:rPr lang="ru-RU"/>
              <a:pPr>
                <a:defRPr/>
              </a:pPr>
              <a:t>28.09.2023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02A57-5191-4863-930B-0D09301249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1082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50D75-C3EB-46A1-B5EB-357E73B43134}" type="datetimeFigureOut">
              <a:rPr lang="ru-RU"/>
              <a:pPr>
                <a:defRPr/>
              </a:pPr>
              <a:t>28.09.2023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14E17-68BC-4363-A5C0-150FF9E895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810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68C16-52D2-4140-81F1-F23D19175F3F}" type="datetimeFigureOut">
              <a:rPr lang="ru-RU"/>
              <a:pPr>
                <a:defRPr/>
              </a:pPr>
              <a:t>28.09.2023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EFA47-6175-45E5-95AC-0AE44B733B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6112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C5050-9358-4BE6-AA13-E931F0344698}" type="datetimeFigureOut">
              <a:rPr lang="ru-RU"/>
              <a:pPr>
                <a:defRPr/>
              </a:pPr>
              <a:t>28.09.2023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3BBC2-C8E4-45CF-A342-10DAF64516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8320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40593-2E22-4894-84B2-62F2999F4874}" type="datetimeFigureOut">
              <a:rPr lang="ru-RU"/>
              <a:pPr>
                <a:defRPr/>
              </a:pPr>
              <a:t>28.09.2023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5D249-9A47-4BE2-A604-5510056C54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4300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7F93-3709-4DF6-BFE9-F53D55F2316F}" type="datetimeFigureOut">
              <a:rPr lang="ru-RU"/>
              <a:pPr>
                <a:defRPr/>
              </a:pPr>
              <a:t>28.09.2023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4E9AC-1DBA-477F-A03F-4CF204161D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142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82AD-5D52-48B7-8150-2C3B552266DD}" type="datetimeFigureOut">
              <a:rPr lang="ru-RU"/>
              <a:pPr>
                <a:defRPr/>
              </a:pPr>
              <a:t>28.09.2023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F284-2F30-4391-ABC5-F7C287D068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219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8A2E6-D091-479A-92AB-A2A93A064C1A}" type="datetimeFigureOut">
              <a:rPr lang="ru-RU"/>
              <a:pPr>
                <a:defRPr/>
              </a:pPr>
              <a:t>28.09.2023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C68C9-207D-49B3-8D66-46EB0CE183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799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A57E95-FE58-4ACB-9F23-06EA286AA3C6}" type="datetimeFigureOut">
              <a:rPr lang="ru-RU"/>
              <a:pPr>
                <a:defRPr/>
              </a:pPr>
              <a:t>28.09.2023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F43EB8-4306-4F46-8EFA-8B1F45693C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help-ppe@rustest.ru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85333" y="400393"/>
            <a:ext cx="231934" cy="24093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18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203598"/>
            <a:ext cx="7992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CC"/>
                </a:solidFill>
                <a:latin typeface="Cambria" pitchFamily="18" charset="0"/>
                <a:ea typeface="Cambria" pitchFamily="18" charset="0"/>
              </a:rPr>
              <a:t>Всероссийская </a:t>
            </a:r>
          </a:p>
          <a:p>
            <a:pPr algn="ctr"/>
            <a:r>
              <a:rPr lang="ru-RU" sz="3600" b="1" dirty="0" smtClean="0">
                <a:solidFill>
                  <a:srgbClr val="0000CC"/>
                </a:solidFill>
                <a:latin typeface="Cambria" pitchFamily="18" charset="0"/>
                <a:ea typeface="Cambria" pitchFamily="18" charset="0"/>
              </a:rPr>
              <a:t>техническая апробация</a:t>
            </a:r>
          </a:p>
          <a:p>
            <a:pPr algn="ctr"/>
            <a:endParaRPr lang="ru-RU" sz="2000" dirty="0" smtClean="0">
              <a:solidFill>
                <a:srgbClr val="0000CC"/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sz="3600" dirty="0" smtClean="0">
                <a:solidFill>
                  <a:srgbClr val="0000CC"/>
                </a:solidFill>
                <a:latin typeface="Cambria" pitchFamily="18" charset="0"/>
                <a:ea typeface="Cambria" pitchFamily="18" charset="0"/>
              </a:rPr>
              <a:t>03.10.2023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139952" y="4299942"/>
            <a:ext cx="4755902" cy="59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kern="0" dirty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Смирнова Татьяна Александровна,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kern="0" dirty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главный специалист ГУ ЯО ЦОиККО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  <a:ea typeface="Cambria" pitchFamily="18" charset="0"/>
              </a:rPr>
              <a:t>Проведение тренировочного мероприятия</a:t>
            </a:r>
            <a:endParaRPr lang="ru-RU" sz="2400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411510"/>
            <a:ext cx="8496943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55776" y="987574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2 участника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23928" y="1851670"/>
            <a:ext cx="252028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 flipH="1">
            <a:off x="6876256" y="1491630"/>
            <a:ext cx="20162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во время печати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043608" y="2067694"/>
            <a:ext cx="331236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228184" y="2427734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2 ИК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987824" y="3219822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3 ИК+ по одному  ДБО № 2 к ИК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115616" y="3435846"/>
            <a:ext cx="16561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51520" y="415592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Упаковка ЭМ: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1 ВДП – бланки участников ЕГЭ (3 условные участника)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2 ВДП – испорченные, бракованные (2 ИК)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3 ВДП -  использованные КИМ с контрольным листом (3) 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  <a:ea typeface="Cambria" pitchFamily="18" charset="0"/>
              </a:rPr>
              <a:t>Проведение тренировочного мероприятия</a:t>
            </a:r>
            <a:endParaRPr lang="ru-RU" sz="2400" dirty="0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3518"/>
            <a:ext cx="91440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555776" y="1203598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2 участника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707904" y="2139702"/>
            <a:ext cx="27363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99592" y="2427734"/>
            <a:ext cx="388843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 flipH="1">
            <a:off x="6660232" y="1779662"/>
            <a:ext cx="20162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во время печати</a:t>
            </a:r>
            <a:endParaRPr lang="ru-RU" dirty="0"/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71750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1979712" y="2931790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2  бланка регистрации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995936" y="4299942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3  бланка регистрации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510"/>
            <a:ext cx="91440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11560" y="1923678"/>
            <a:ext cx="42484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516216" y="3507854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до 25 задания</a:t>
            </a:r>
            <a:endParaRPr lang="ru-RU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39902"/>
            <a:ext cx="91440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899592" y="4515966"/>
            <a:ext cx="32403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283968" y="4155926"/>
            <a:ext cx="48600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Упаковка ЭМ: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1 ВДП – бланки регистрации (3 условные участника)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2 ВДП – испорченные, бракованные (2  бланка регистрации)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  <a:ea typeface="Cambria" pitchFamily="18" charset="0"/>
              </a:rPr>
              <a:t>Проведение тренировочного мероприятия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510"/>
            <a:ext cx="9144000" cy="417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55776" y="1923678"/>
            <a:ext cx="1532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3 участника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72000" y="2715766"/>
            <a:ext cx="19442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27584" y="2859782"/>
            <a:ext cx="56166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 flipH="1">
            <a:off x="6660231" y="2427734"/>
            <a:ext cx="20162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во время печати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07704" y="3219822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2  бланка регистрации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451596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4  бланка регистрации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  <a:ea typeface="Cambria" pitchFamily="18" charset="0"/>
              </a:rPr>
              <a:t>Проведение тренировочного мероприятия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9542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827584" y="2067694"/>
            <a:ext cx="5688632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99592" y="2067694"/>
            <a:ext cx="55446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  <a:ea typeface="Cambria" pitchFamily="18" charset="0"/>
              </a:rPr>
              <a:t>Проведение тренировочного мероприятия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2499742"/>
            <a:ext cx="59046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Упаковка ЭМ: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1 ВДП – бланки регистрации (3 условные участника)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2 ВДП – испорченные, бракованные (2  бланка регистрации)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555526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7. Действия в нештатных ситуациях при начале экзамена</a:t>
            </a:r>
          </a:p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7.1. Использование резервной станции печати ЭМ</a:t>
            </a:r>
          </a:p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7.2. Использование резервных ИК на станции печати ЭМ</a:t>
            </a:r>
          </a:p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7.3. Использование резервной станции КЕГЭ 	</a:t>
            </a:r>
          </a:p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7.4. Использование резервной станции записи ответов 	</a:t>
            </a:r>
          </a:p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7.5. Использование пароля доступа к ЭМ 	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  <a:ea typeface="Cambria" pitchFamily="18" charset="0"/>
              </a:rPr>
              <a:t>Проведение тренировочного мероприятия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355726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Завершение тренировочного экзамена в ППЭ </a:t>
            </a:r>
            <a:endParaRPr lang="ru-RU" sz="2000" dirty="0">
              <a:solidFill>
                <a:srgbClr val="0000FF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715766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статус «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Экзамены завершены»</a:t>
            </a:r>
          </a:p>
          <a:p>
            <a:pPr algn="just"/>
            <a:endParaRPr lang="ru-RU" b="1" dirty="0" smtClean="0">
              <a:solidFill>
                <a:srgbClr val="00206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сбор, упаковка ЭМ, заполнение форм ППЭ, завершение экзамена в аудиториях</a:t>
            </a:r>
          </a:p>
          <a:p>
            <a:pPr algn="just">
              <a:buFontTx/>
              <a:buChar char="-"/>
            </a:pPr>
            <a:endParaRPr lang="ru-RU" dirty="0" smtClean="0">
              <a:solidFill>
                <a:srgbClr val="00206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приемка ЭМ в штабе ППЭ, сканирование бланков и форм ППЭ, передача ЭМ в РЦОИ, заполнение и передача в РЦОИ журнала проведения тренировочного экзамена в ППЭ (в формате .</a:t>
            </a:r>
            <a:r>
              <a:rPr lang="ru-RU" dirty="0" err="1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xls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или.xlsx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) </a:t>
            </a:r>
            <a:endParaRPr lang="ru-RU" dirty="0" smtClean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95486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</a:rPr>
              <a:t>Консультационная и техническая поддержка ППЭ</a:t>
            </a:r>
            <a:endParaRPr lang="ru-RU" sz="2400" dirty="0">
              <a:solidFill>
                <a:srgbClr val="0000FF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699542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Горячая линия ППЭ работает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: </a:t>
            </a:r>
          </a:p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– с 25 по 29 сентября, 4 октября 2023 года с 08:00 до 20:00 по московскому времени; </a:t>
            </a:r>
          </a:p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– с 20:00 1 октября по 22:00 3 октября 2023 года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круглосуточно. </a:t>
            </a:r>
          </a:p>
          <a:p>
            <a:endParaRPr lang="ru-RU" b="1" dirty="0" smtClean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телефоны: 8-800-302-31-56, 8-499-302-31-56 </a:t>
            </a:r>
          </a:p>
          <a:p>
            <a:endParaRPr lang="ru-RU" dirty="0" smtClean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адрес электронной почты: </a:t>
            </a:r>
            <a:r>
              <a:rPr lang="ru-RU" dirty="0" err="1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hlinkClick r:id="rId2"/>
              </a:rPr>
              <a:t>help-ppe@rustest.ru</a:t>
            </a:r>
            <a:endParaRPr lang="ru-RU" dirty="0" smtClean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ГУ ЯО </a:t>
            </a:r>
            <a:r>
              <a:rPr lang="ru-RU" dirty="0" err="1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ЦОиККО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: 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</a:rPr>
              <a:t>8(4852)28-84-98, 28-89-66</a:t>
            </a:r>
            <a:r>
              <a:rPr lang="ru-RU" smtClean="0">
                <a:solidFill>
                  <a:srgbClr val="002060"/>
                </a:solidFill>
                <a:latin typeface="Cambria" pitchFamily="18" charset="0"/>
              </a:rPr>
              <a:t>, 28-36-76, 28-08-83</a:t>
            </a:r>
            <a:endParaRPr lang="ru-RU" dirty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07504" y="76285"/>
            <a:ext cx="8856984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</a:rPr>
              <a:t>Нормативно-правовые документы</a:t>
            </a:r>
            <a:endParaRPr lang="ru-RU" sz="2400" dirty="0">
              <a:solidFill>
                <a:srgbClr val="0000CC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771550"/>
            <a:ext cx="3168352" cy="2308324"/>
          </a:xfrm>
          <a:prstGeom prst="rect">
            <a:avLst/>
          </a:prstGeom>
          <a:ln w="3175">
            <a:solidFill>
              <a:srgbClr val="A2C2E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О проведении всероссийского тренировочного экзамена        3 октября 2023 года </a:t>
            </a:r>
            <a:endParaRPr lang="ru-RU" i="1" dirty="0" smtClean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endParaRPr lang="ru-RU" i="1" dirty="0" smtClean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i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приказ </a:t>
            </a:r>
            <a:r>
              <a:rPr lang="ru-RU" i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 министерства образования</a:t>
            </a:r>
            <a:endParaRPr lang="ru-RU" i="1" dirty="0" smtClean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i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от  21.09.2023 № 204/01-04 </a:t>
            </a:r>
            <a:endParaRPr lang="ru-RU" i="1" dirty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35896" y="771550"/>
            <a:ext cx="5184576" cy="2308324"/>
          </a:xfrm>
          <a:prstGeom prst="rect">
            <a:avLst/>
          </a:prstGeom>
          <a:solidFill>
            <a:schemeClr val="bg1"/>
          </a:solidFill>
          <a:ln w="3175">
            <a:solidFill>
              <a:srgbClr val="A2C2E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РЕГЛАМЕНТ ПРОВЕДЕНИЯ ТЕХНИЧЕСКОЙ АПРОБАЦИИ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доработанного Программного комплекса для проведения ГИА в ППЭ в форме тренировочного экзамена по русскому языку, английскому языку (устная часть) и КЕГЭ         без участия обучающихся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03 октября 2023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507854"/>
            <a:ext cx="8784976" cy="923330"/>
          </a:xfrm>
          <a:prstGeom prst="rect">
            <a:avLst/>
          </a:prstGeom>
          <a:ln w="3175">
            <a:solidFill>
              <a:srgbClr val="A2C2E8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ДЕТАЛЬНЫЕ ИНСТРУКЦИИ для работников ППЭ ПО ПОРЯДКУ ПРОВЕДЕНИЯ ТРЕНИРОВОЧНОГО ЭКЗАМЕНА по русскому языку, английскому языку (устная часть) и КЕГЭ без участия обучающихся</a:t>
            </a:r>
            <a:endParaRPr lang="ru-RU" dirty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3518"/>
          </a:xfrm>
        </p:spPr>
        <p:txBody>
          <a:bodyPr/>
          <a:lstStyle/>
          <a:p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  <a:ea typeface="Cambria" pitchFamily="18" charset="0"/>
              </a:rPr>
              <a:t>Всероссийское тренировочное мероприятие</a:t>
            </a:r>
            <a:endParaRPr lang="ru-RU" sz="2400" dirty="0">
              <a:solidFill>
                <a:srgbClr val="0000CC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699542"/>
            <a:ext cx="8928992" cy="1200329"/>
          </a:xfrm>
          <a:prstGeom prst="rect">
            <a:avLst/>
          </a:prstGeom>
          <a:ln w="3175">
            <a:solidFill>
              <a:srgbClr val="A2C2E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Обеспечение передачи пакетов  с электронными  образами бланков участников и форм ППЭ, пакетов с </a:t>
            </a:r>
            <a:r>
              <a:rPr lang="ru-RU" dirty="0" err="1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аудиоответами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 условных участников устного экзамена, пакетов с ответами условных участников КЕГЭ из штаба ППЭ в РЦОИ  по каналам сети Интернет средствами ЛК ППЭ через федеральный портал</a:t>
            </a:r>
            <a:endParaRPr lang="ru-RU" i="1" dirty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339502"/>
            <a:ext cx="971600" cy="48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itchFamily="18" charset="0"/>
                <a:ea typeface="Cambria" pitchFamily="18" charset="0"/>
                <a:cs typeface="+mj-cs"/>
              </a:rPr>
              <a:t>ЦЕЛЬ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mbria" pitchFamily="18" charset="0"/>
              <a:ea typeface="Cambria" pitchFamily="18" charset="0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1923678"/>
            <a:ext cx="9144000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itchFamily="18" charset="0"/>
                <a:ea typeface="Cambria" pitchFamily="18" charset="0"/>
                <a:cs typeface="+mj-cs"/>
              </a:rPr>
              <a:t>ЗАДАЧИ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mbria" pitchFamily="18" charset="0"/>
              <a:ea typeface="Cambria" pitchFamily="18" charset="0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211710"/>
            <a:ext cx="8856984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Доставка ЭМ по сети Интернет, скачивание файлов </a:t>
            </a:r>
            <a:r>
              <a:rPr lang="ru-RU" dirty="0" err="1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интернет-пакетов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средствами ЛК ППЭ</a:t>
            </a:r>
            <a:endParaRPr lang="ru-RU" dirty="0">
              <a:solidFill>
                <a:srgbClr val="00206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2931790"/>
            <a:ext cx="8856984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Обеспечение технической подготовки и контроля технической готовности ППЭ</a:t>
            </a:r>
            <a:endParaRPr lang="ru-RU" dirty="0">
              <a:solidFill>
                <a:srgbClr val="00206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3363838"/>
            <a:ext cx="8856984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Проведение тренировочного экзамена в ППЭ</a:t>
            </a:r>
            <a:endParaRPr lang="ru-RU" dirty="0">
              <a:solidFill>
                <a:srgbClr val="00206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795886"/>
            <a:ext cx="8856984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Передача  результатов экзаменов в РЦОИ с использованием ЛК ППЭ </a:t>
            </a:r>
            <a:endParaRPr lang="ru-RU" dirty="0">
              <a:solidFill>
                <a:srgbClr val="00206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4227934"/>
            <a:ext cx="8856984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Расшифровка результатов экзаменов на региональном уровне</a:t>
            </a:r>
            <a:endParaRPr lang="ru-RU" dirty="0">
              <a:solidFill>
                <a:srgbClr val="00206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4659982"/>
            <a:ext cx="8856984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Передача журналов работы станций ППЭ средствами ЛК ППЭ</a:t>
            </a:r>
            <a:endParaRPr lang="ru-RU" dirty="0">
              <a:solidFill>
                <a:srgbClr val="00206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Особенности тренировочного мероприятия 03.10.2023</a:t>
            </a:r>
            <a:endParaRPr lang="ru-RU" sz="2400" dirty="0">
              <a:solidFill>
                <a:srgbClr val="0000FF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83518"/>
            <a:ext cx="8784976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Предметы: русский язык, английский язык (раздел «Говорение»), информатика КЕГЭ</a:t>
            </a:r>
            <a:endParaRPr lang="ru-RU" dirty="0">
              <a:solidFill>
                <a:srgbClr val="00206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03598"/>
            <a:ext cx="878497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Тренировочное мероприятие проводится без участия обучающихся</a:t>
            </a:r>
            <a:endParaRPr lang="ru-RU" dirty="0">
              <a:solidFill>
                <a:srgbClr val="00206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2787774"/>
          <a:ext cx="8784976" cy="1892808"/>
        </p:xfrm>
        <a:graphic>
          <a:graphicData uri="http://schemas.openxmlformats.org/drawingml/2006/table">
            <a:tbl>
              <a:tblPr/>
              <a:tblGrid>
                <a:gridCol w="2520280"/>
                <a:gridCol w="936104"/>
                <a:gridCol w="1728192"/>
                <a:gridCol w="1257740"/>
                <a:gridCol w="2342660"/>
              </a:tblGrid>
              <a:tr h="216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МОУ</a:t>
                      </a: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Код ППЭ</a:t>
                      </a: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Русский язык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КЕГЭ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Английский язык (устно)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г.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 Ярославль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10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г. Переславль-Залесский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421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г.  Рыбинск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451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707654"/>
            <a:ext cx="878497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 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работ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осуществляется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2211710"/>
            <a:ext cx="878497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Количество условных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участников в ППЭ по каждому предмету</a:t>
            </a:r>
            <a:endParaRPr lang="ru-RU" dirty="0">
              <a:solidFill>
                <a:srgbClr val="00206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FF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Особенности тренировочного мероприятия 03.10.2023</a:t>
            </a:r>
            <a:endParaRPr lang="ru-RU" sz="2400" dirty="0">
              <a:solidFill>
                <a:srgbClr val="0000FF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411510"/>
            <a:ext cx="878497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Начало проведения в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15:00 по местному времени</a:t>
            </a:r>
            <a:endParaRPr lang="ru-RU" dirty="0">
              <a:solidFill>
                <a:srgbClr val="00206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843558"/>
            <a:ext cx="8784976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Явка в ППЭ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: руководитель ППЭ, члены ГЭК, технические специалисты –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14:00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организаторы –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14:30</a:t>
            </a:r>
            <a:endParaRPr lang="ru-RU" b="1" dirty="0">
              <a:solidFill>
                <a:srgbClr val="00206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1563638"/>
            <a:ext cx="8784976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Получение основного ключа доступа к ЭМ в личном кабинете ППЭ с использованием </a:t>
            </a:r>
            <a:r>
              <a:rPr lang="ru-RU" dirty="0" err="1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токена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члена ГЭК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	 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14:30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2283718"/>
            <a:ext cx="878497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Загрузка и активация ключа доступа к ЭМ  –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14:30 – 15:00 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79512" y="2787774"/>
          <a:ext cx="8784976" cy="2278380"/>
        </p:xfrm>
        <a:graphic>
          <a:graphicData uri="http://schemas.openxmlformats.org/drawingml/2006/table">
            <a:tbl>
              <a:tblPr/>
              <a:tblGrid>
                <a:gridCol w="2376264"/>
                <a:gridCol w="1656184"/>
                <a:gridCol w="1467419"/>
                <a:gridCol w="3285109"/>
              </a:tblGrid>
              <a:tr h="216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Русский язык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КЕГЭ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Английский язык (устно)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Расшифровка и печать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15:00 - 15:30 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15:00 - 15:30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15:05 – 15:30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Заполнение бланков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15:05 - 15:40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15:05 - 15:40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15:00 - 15:30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Расшифровка КИМ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15:00 - 15:40 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15:00 - 15:30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Расшифровка и проведение экзамена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15:05 - 15:40 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15:05 - 15:40 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Передача статуса проведения экзамена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15:05 - 16:00 	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83518"/>
            <a:ext cx="8784976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Техническая подготовка ППЭ к тренировочному экзамену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 (раздел 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1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.</a:t>
            </a:r>
            <a:r>
              <a:rPr 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2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. Детальных инструкций):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26.09.2023 – 02.10.2023 до 17:00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статус «Техническая подготовка пройдена»</a:t>
            </a:r>
            <a:endParaRPr lang="ru-RU" dirty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779662"/>
            <a:ext cx="8784976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Контроль технической готовности ППЭ к тренировочному экзамену</a:t>
            </a:r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 (раздел 1.3.  Детальных инструкций):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02.10.2023 до 17:00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статус «Контроль технической готовности завершен»</a:t>
            </a:r>
            <a:endParaRPr lang="ru-RU" dirty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3518"/>
          </a:xfrm>
        </p:spPr>
        <p:txBody>
          <a:bodyPr/>
          <a:lstStyle/>
          <a:p>
            <a:r>
              <a:rPr lang="ru-RU" sz="2400" b="0" dirty="0" smtClean="0">
                <a:solidFill>
                  <a:srgbClr val="0000CC"/>
                </a:solidFill>
                <a:latin typeface="Cambria" pitchFamily="18" charset="0"/>
                <a:ea typeface="Cambria" pitchFamily="18" charset="0"/>
              </a:rPr>
              <a:t>Всероссийское тренировочное мероприятие</a:t>
            </a:r>
            <a:endParaRPr lang="ru-RU" sz="2400" b="0" dirty="0">
              <a:solidFill>
                <a:srgbClr val="0000CC"/>
              </a:solidFill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3131820"/>
          <a:ext cx="878497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226"/>
                <a:gridCol w="8070750"/>
              </a:tblGrid>
              <a:tr h="1528162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5.8.3.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Печать ДБО No2 для проведения тренировочного экзамена по предмету                            «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01 – Русский язык</a:t>
                      </a:r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»: </a:t>
                      </a:r>
                      <a:r>
                        <a:rPr lang="ru-RU" sz="1600" b="1" u="sng" kern="12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1600" b="1" u="sng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аспечатать  3 ДБО № 2 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</a:br>
                      <a:endParaRPr lang="ru-RU" sz="1600" b="0" dirty="0" smtClean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0" i="1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Важно! Функция печати ДБО № 2 доступна только после подтверждения настроек станции авторизации и только на основной станции авторизации. </a:t>
                      </a:r>
                    </a:p>
                    <a:p>
                      <a:r>
                        <a:rPr lang="ru-RU" sz="1600" b="1" i="1" kern="1200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Важно! Использование тренировочных бланков при проведении ЕГЭ запрещено</a:t>
                      </a:r>
                      <a:endParaRPr lang="ru-RU" sz="1600" b="1" kern="1200" baseline="0" dirty="0" smtClean="0">
                        <a:solidFill>
                          <a:srgbClr val="FF000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  <a:ea typeface="Cambria" pitchFamily="18" charset="0"/>
              </a:rPr>
              <a:t>Всероссийское тренировочное мероприятие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1275607"/>
          <a:ext cx="8568953" cy="2575562"/>
        </p:xfrm>
        <a:graphic>
          <a:graphicData uri="http://schemas.openxmlformats.org/drawingml/2006/table">
            <a:tbl>
              <a:tblPr/>
              <a:tblGrid>
                <a:gridCol w="2779120"/>
                <a:gridCol w="2765496"/>
                <a:gridCol w="3024337"/>
              </a:tblGrid>
              <a:tr h="288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Русский язык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КЕГЭ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/>
                        </a:rPr>
                        <a:t>Английский язык (устно)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ППЭ-01-01 «Протокол технической готовности аудитории для печати полного комплекта ЭМ в аудитории ППЭ»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ППЭ-01-01-К «Протокол технической готовности ППЭ к экзамену в компьютерной форме»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ППЭ-01-01-У «Протокол технической готовности ППЭ к экзамену в устной форме»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75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ППЭ-01-02 «Протокол технической готовности Штаба ППЭ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для сканирования бланков в ППЭ»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107504" y="843558"/>
            <a:ext cx="8928992" cy="4176464"/>
          </a:xfrm>
          <a:ln>
            <a:solidFill>
              <a:schemeClr val="accent1"/>
            </a:solidFill>
          </a:ln>
        </p:spPr>
        <p:txBody>
          <a:bodyPr/>
          <a:lstStyle/>
          <a:p>
            <a:pPr marL="180975" indent="-180975" algn="just" defTabSz="952500">
              <a:buNone/>
            </a:pPr>
            <a:r>
              <a:rPr lang="ru-RU" sz="16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1. Распределение условных  участников по аудиториям (форма ППЭ-05-02, ППЭ-05-02-К, </a:t>
            </a:r>
            <a:r>
              <a:rPr lang="ru-RU" sz="160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ППЭ-05-02-У)</a:t>
            </a:r>
            <a:endParaRPr lang="ru-RU" sz="1600" dirty="0" smtClean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  <a:p>
            <a:pPr marL="180975" indent="-180975" algn="just" defTabSz="952500">
              <a:buNone/>
            </a:pPr>
            <a:r>
              <a:rPr lang="ru-RU" sz="16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2. Основные особенности проведения ВТМ:</a:t>
            </a:r>
          </a:p>
          <a:p>
            <a:pPr marL="180975" indent="-180975" algn="just" defTabSz="952500">
              <a:buNone/>
            </a:pPr>
            <a:r>
              <a:rPr lang="ru-RU" sz="16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- наименование предмета</a:t>
            </a:r>
          </a:p>
          <a:p>
            <a:pPr marL="180975" indent="-180975" algn="just" defTabSz="952500"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проведение первой части инструктажа (не ранее 14:50): (приложение 11 - русский язык, приложение 29, 30 – английский язык (устный), приложение 36 – КЕГЭ к к приказу                № 64/01-01 от 17.03.2023)</a:t>
            </a:r>
          </a:p>
          <a:p>
            <a:pPr marL="180975" indent="-180975" algn="just" defTabSz="952500">
              <a:buNone/>
            </a:pPr>
            <a:r>
              <a:rPr lang="ru-RU" sz="16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- порядок печати ЭМ в аудиториях ППЭ (15.00)</a:t>
            </a:r>
          </a:p>
          <a:p>
            <a:pPr marL="85725" indent="-85725" algn="just" defTabSz="952500">
              <a:buNone/>
            </a:pPr>
            <a:r>
              <a:rPr lang="ru-RU" sz="16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- проведение второй части инструктажа для участников (после проверки качества печати    контрольного листа и   выдачи ЭМ условным участникам), дополнительная печать, заполнения регистрационных полей бланков ЕГЭ</a:t>
            </a:r>
          </a:p>
          <a:p>
            <a:pPr marL="180975" indent="-180975" algn="just" defTabSz="952500">
              <a:buNone/>
            </a:pPr>
            <a:r>
              <a:rPr lang="ru-RU" sz="16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- информирование руководителя ППЭ об успешном начале экзамена в аудитории</a:t>
            </a:r>
          </a:p>
          <a:p>
            <a:pPr marL="180975" indent="-180975" algn="just" defTabSz="952500">
              <a:buNone/>
            </a:pPr>
            <a:r>
              <a:rPr lang="ru-RU" sz="16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- проведение экзамена (КЕГЭ, английский язык (устный)</a:t>
            </a:r>
          </a:p>
          <a:p>
            <a:pPr marL="180975" indent="-180975" algn="just" defTabSz="952500">
              <a:buNone/>
            </a:pPr>
            <a:r>
              <a:rPr lang="ru-RU" sz="16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3. Сбор и упаковки материалов в аудитории, заполнение форм ППЭ</a:t>
            </a:r>
          </a:p>
          <a:p>
            <a:pPr marL="180975" indent="-180975" algn="just" defTabSz="952500">
              <a:buNone/>
            </a:pPr>
            <a:r>
              <a:rPr lang="ru-RU" sz="1600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4. Порядок завершения экзамена в аудитории и передача ЭМ в штаб ППЭ</a:t>
            </a:r>
            <a:endParaRPr lang="ru-RU" sz="1600" dirty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11510"/>
            <a:ext cx="352839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Инструктаж  - 14:30 - 14:45</a:t>
            </a:r>
            <a:endParaRPr lang="ru-RU" sz="2000" dirty="0">
              <a:solidFill>
                <a:srgbClr val="00206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  <a:ea typeface="Cambria" pitchFamily="18" charset="0"/>
              </a:rPr>
              <a:t>Всероссийское тренировочное мероприятие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CC"/>
                </a:solidFill>
                <a:latin typeface="Cambria" pitchFamily="18" charset="0"/>
                <a:ea typeface="Cambria" pitchFamily="18" charset="0"/>
              </a:rPr>
              <a:t>Всероссийское тренировочное мероприятие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9502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Руководитель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ППЭ в день проведения ВТЭ выдает организаторам в аудитории: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699543"/>
          <a:ext cx="8784976" cy="4540453"/>
        </p:xfrm>
        <a:graphic>
          <a:graphicData uri="http://schemas.openxmlformats.org/drawingml/2006/table">
            <a:tbl>
              <a:tblPr/>
              <a:tblGrid>
                <a:gridCol w="2849182"/>
                <a:gridCol w="2911458"/>
                <a:gridCol w="3024336"/>
              </a:tblGrid>
              <a:tr h="286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КЕГЭ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Английский язык (устно)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3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Формы ППЭ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178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ППЭ-05-01 Список участников экзамена в аудитории ППЭ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ППЭ-05-02 Протокол проведения экзамена в аудитории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ППЭ-12-03 Ведомость использования дополнительных бланков ответов № 2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ППЭ-16 Расшифровка кодов образовательных организаций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ППЭ-05-01 Список участников экзамена в аудитории ППЭ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ППЭ-05-02-К Протокол проведения экзамена в аудитории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ППЭ-16 Расшифровка кодов образовательных организаций</a:t>
                      </a:r>
                      <a:endParaRPr lang="ru-RU" sz="15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ППЭ-05-01 Список участников экзамена в аудитории ППЭ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ППЭ-05-02-У Протокол проведения ЕГЭ в аудитории подготовки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ППЭ-05-03-У Протокол проведения ЕГЭ в аудитории проведения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ППЭ-05-04-У Ведомость перемещения участников экзамена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ППЭ-16 Расшифровка кодов образовательных организаций</a:t>
                      </a:r>
                      <a:endParaRPr lang="ru-RU" sz="1500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3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Файлы,  ППЭ-11 «Сопроводительный бланк  к материалам ЕГЭ»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80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Инструкции, памятки, ручки 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гелевые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Cambria" pitchFamily="18" charset="0"/>
                          <a:cs typeface="+mn-cs"/>
                        </a:rPr>
                        <a:t>с чернилами черного цвета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41801" marR="418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13202</TotalTime>
  <Words>1070</Words>
  <Application>Microsoft Office PowerPoint</Application>
  <PresentationFormat>Экран (16:9)</PresentationFormat>
  <Paragraphs>175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Всероссийское тренировочное мероприятие</vt:lpstr>
      <vt:lpstr>Слайд 4</vt:lpstr>
      <vt:lpstr>Слайд 5</vt:lpstr>
      <vt:lpstr>Всероссийское тренировочное мероприятие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Золотарева Елена Николаевна</dc:creator>
  <cp:lastModifiedBy>USER</cp:lastModifiedBy>
  <cp:revision>1774</cp:revision>
  <dcterms:created xsi:type="dcterms:W3CDTF">2016-11-25T13:06:27Z</dcterms:created>
  <dcterms:modified xsi:type="dcterms:W3CDTF">2023-09-28T12:39:54Z</dcterms:modified>
</cp:coreProperties>
</file>