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  <p:sldMasterId id="2147483804" r:id="rId3"/>
    <p:sldMasterId id="2147483816" r:id="rId4"/>
  </p:sldMasterIdLst>
  <p:notesMasterIdLst>
    <p:notesMasterId r:id="rId18"/>
  </p:notesMasterIdLst>
  <p:handoutMasterIdLst>
    <p:handoutMasterId r:id="rId19"/>
  </p:handoutMasterIdLst>
  <p:sldIdLst>
    <p:sldId id="301" r:id="rId5"/>
    <p:sldId id="560" r:id="rId6"/>
    <p:sldId id="561" r:id="rId7"/>
    <p:sldId id="554" r:id="rId8"/>
    <p:sldId id="559" r:id="rId9"/>
    <p:sldId id="533" r:id="rId10"/>
    <p:sldId id="557" r:id="rId11"/>
    <p:sldId id="566" r:id="rId12"/>
    <p:sldId id="565" r:id="rId13"/>
    <p:sldId id="558" r:id="rId14"/>
    <p:sldId id="564" r:id="rId15"/>
    <p:sldId id="516" r:id="rId16"/>
    <p:sldId id="567" r:id="rId17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341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CC00"/>
    <a:srgbClr val="3333CC"/>
    <a:srgbClr val="FF66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03" autoAdjust="0"/>
  </p:normalViewPr>
  <p:slideViewPr>
    <p:cSldViewPr>
      <p:cViewPr>
        <p:scale>
          <a:sx n="130" d="100"/>
          <a:sy n="130" d="100"/>
        </p:scale>
        <p:origin x="-990" y="-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96BCFB-AFDE-4A32-AB6F-4D871B3C9E8D}" type="datetimeFigureOut">
              <a:rPr lang="ru-RU"/>
              <a:pPr/>
              <a:t>15.03.2024</a:t>
            </a:fld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C16822-F229-40D7-B5BB-1B7B80559D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8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E50251-3460-4888-BD2D-CCAED85DA46C}" type="datetimeFigureOut">
              <a:rPr lang="ru-RU"/>
              <a:pPr>
                <a:defRPr/>
              </a:pPr>
              <a:t>15.03.2024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F0CF09-D75C-47A1-A282-0ADF4D3EA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940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775814F-5391-4A31-97EA-35F1F166C5DD}" type="slidenum">
              <a:rPr lang="ru-RU" sz="1200">
                <a:solidFill>
                  <a:prstClr val="black"/>
                </a:solidFill>
                <a:latin typeface="Arial" charset="0"/>
              </a:rPr>
              <a:pPr algn="r"/>
              <a:t>2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775814F-5391-4A31-97EA-35F1F166C5DD}" type="slidenum">
              <a:rPr lang="ru-RU" sz="1200">
                <a:solidFill>
                  <a:prstClr val="black"/>
                </a:solidFill>
                <a:latin typeface="Arial" charset="0"/>
              </a:rPr>
              <a:pPr algn="r"/>
              <a:t>3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2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2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77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76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76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3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/>
              <a:pPr>
                <a:defRPr/>
              </a:pPr>
              <a:t>15.03.2024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43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/>
              <a:pPr>
                <a:defRPr/>
              </a:pPr>
              <a:t>15.03.2024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88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/>
              <a:pPr>
                <a:defRPr/>
              </a:pPr>
              <a:t>15.03.2024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00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65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63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6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97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55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65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92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2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/>
              <a:pPr>
                <a:defRPr/>
              </a:pPr>
              <a:t>15.03.2024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824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76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96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9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55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0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85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28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98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15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2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/>
              <a:pPr>
                <a:defRPr/>
              </a:pPr>
              <a:t>15.03.2024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101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53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43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43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09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11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31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35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47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68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8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/>
              <a:pPr>
                <a:defRPr/>
              </a:pPr>
              <a:t>15.03.2024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124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287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11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9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47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17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5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/>
              <a:pPr>
                <a:defRPr/>
              </a:pPr>
              <a:t>15.03.2024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20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/>
              <a:pPr>
                <a:defRPr/>
              </a:pPr>
              <a:t>15.03.2024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00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/>
              <a:pPr>
                <a:defRPr/>
              </a:pPr>
              <a:t>15.03.2024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4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/>
              <a:pPr>
                <a:defRPr/>
              </a:pPr>
              <a:t>15.03.2024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9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/>
              <a:pPr>
                <a:defRPr/>
              </a:pPr>
              <a:t>15.03.2024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99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/>
              <a:pPr>
                <a:defRPr/>
              </a:pPr>
              <a:t>15.03.2024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8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2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6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ernyshova@coikko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triege.r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openxmlformats.org/officeDocument/2006/relationships/hyperlink" Target="mailto:help@smotriege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2024.rustest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899592" y="339502"/>
            <a:ext cx="7996262" cy="288032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Проведение</a:t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региональных тренировочных мероприятий </a:t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19.03.2024, 21.03.2024</a:t>
            </a:r>
            <a:endParaRPr lang="ru-RU" sz="20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36384" y="3363838"/>
            <a:ext cx="525995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sz="1600" kern="0" dirty="0" smtClean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kern="0" dirty="0" err="1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Чернышова</a:t>
            </a:r>
            <a:r>
              <a:rPr lang="ru-RU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 Марина Александровна ,</a:t>
            </a:r>
            <a:endParaRPr lang="ru-RU" sz="1600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главный специалист ГУ ЯО </a:t>
            </a:r>
            <a:r>
              <a:rPr lang="ru-RU" sz="1600" kern="0" dirty="0" err="1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ЦОиККО</a:t>
            </a:r>
            <a:r>
              <a:rPr lang="ru-RU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  <a:hlinkClick r:id="rId3"/>
              </a:rPr>
              <a:t>chernyshova@coikko.ru</a:t>
            </a:r>
            <a:endParaRPr lang="ru-RU" sz="1600" kern="0" dirty="0" smtClean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8(4852)28 08 </a:t>
            </a:r>
            <a:r>
              <a:rPr lang="ru-RU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83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 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735"/>
            <a:ext cx="7632848" cy="576064"/>
          </a:xfrm>
        </p:spPr>
        <p:txBody>
          <a:bodyPr/>
          <a:lstStyle/>
          <a:p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Ключевые </a:t>
            </a:r>
            <a:r>
              <a:rPr lang="ru-RU" sz="18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изменения. </a:t>
            </a:r>
            <a:br>
              <a:rPr lang="ru-RU" sz="18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</a:br>
            <a:r>
              <a:rPr lang="ru-RU" sz="18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Порядок проведения государственной итоговой аттестации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915566"/>
            <a:ext cx="5328592" cy="4032448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п.36 </a:t>
            </a:r>
            <a:endParaRPr lang="ru-RU" altLang="ru-RU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Состав ГЭК формируется из представителей ОИВ,… Состав ГЭК формируется с учетом отсутствия у представителей, предполагаемых для включения в состав ГЭК,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конфликта </a:t>
            </a:r>
            <a:r>
              <a:rPr lang="ru-RU" sz="105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интересов»</a:t>
            </a:r>
            <a:endParaRPr lang="ru-RU" sz="10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5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п.9</a:t>
            </a:r>
          </a:p>
          <a:p>
            <a:pPr marL="0" indent="0" algn="just">
              <a:buNone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ГИА в форме ЕГЭ и (или) ГВЭ проводится по учебным предметам «Русский </a:t>
            </a: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язык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 и «Математика»…  Экзамены в форме ЕГЭ по другим учебным предметам: «Биология», «География», «Иностранные языки» (английский, испанский, китайский, немецкий и французский),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«Информатика», 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«История», «Литература», «Обществознание», «Физика», «Химия» (далее вместе - учебные предметы по выбору) участники ГИА сдают на добровольной основе по своему выбору </a:t>
            </a: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…»</a:t>
            </a:r>
          </a:p>
          <a:p>
            <a:pPr marL="0" indent="0" algn="just">
              <a:buNone/>
            </a:pPr>
            <a:r>
              <a:rPr lang="ru-RU" alt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п.68</a:t>
            </a:r>
          </a:p>
          <a:p>
            <a:pPr marL="0" indent="0" algn="just">
              <a:buNone/>
            </a:pPr>
            <a:r>
              <a:rPr lang="ru-RU" alt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случае если в течение двух часов от начала экзамена</a:t>
            </a:r>
            <a:r>
              <a:rPr lang="ru-RU" alt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устанавливаемого единым расписанием проведения ЕГЭ ни один из участников экзаменов, распределенных в ППЭ и (или) отдельные аудитории ППЭ, не явился в ППЭ (отдельные аудитории ППЭ), член ГЭК по согласованию с председателем ГЭК принимает </a:t>
            </a:r>
            <a:r>
              <a:rPr lang="ru-RU" alt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решение об остановке экзамена </a:t>
            </a:r>
            <a:r>
              <a:rPr lang="ru-RU" alt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ППЭ или отдельных аудиториях ППЭ…»</a:t>
            </a:r>
            <a:endParaRPr lang="ru-RU" sz="105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«…Лица, указанные в пункте 66 Порядка, общественные наблюдатели, а также участники экзаменов, покинувшие ППЭ в день проведения экзамена,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повторно в ППЭ в указанный день не допускаются.»</a:t>
            </a:r>
          </a:p>
          <a:p>
            <a:pPr marL="0" indent="0" algn="just">
              <a:buNone/>
            </a:pPr>
            <a:endParaRPr lang="ru-RU" sz="11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alt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\\10.0.0.7\users\Personal\Чернышова_МА\ГИА_2023-2024\Тренировки_2024\Поряд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8" y="1131590"/>
            <a:ext cx="3029377" cy="321847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735"/>
            <a:ext cx="7632848" cy="576064"/>
          </a:xfrm>
        </p:spPr>
        <p:txBody>
          <a:bodyPr/>
          <a:lstStyle/>
          <a:p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Ключевые </a:t>
            </a:r>
            <a:r>
              <a:rPr lang="ru-RU" sz="18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изменения. </a:t>
            </a:r>
            <a:br>
              <a:rPr lang="ru-RU" sz="18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</a:br>
            <a:r>
              <a:rPr lang="ru-RU" sz="18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Порядок проведения государственной итоговой аттестации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987574"/>
            <a:ext cx="5417892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п.73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Лица, допустившие нарушение требований, установленных пунктом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72 Порядка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удаляются из ППЭ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Акт об удалении из ППЭ составляется в Штабе ППЭ …» </a:t>
            </a:r>
          </a:p>
          <a:p>
            <a:pPr marL="0" indent="0" algn="just">
              <a:buNone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«…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Акт о досрочном завершении экзамена по объективным причинам является документом</a:t>
            </a:r>
            <a:r>
              <a:rPr lang="ru-RU" sz="105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подтверждающим уважительность причины </a:t>
            </a:r>
            <a:r>
              <a:rPr lang="ru-RU" sz="105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незавершения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выполнения экзаменационной работы,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основанием для повторного допуска 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такого участника экзамена к сдаче экзамена по соответствующему учебному предмету в резервные сроки …» </a:t>
            </a:r>
            <a:endParaRPr lang="ru-RU" sz="105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п. 74 </a:t>
            </a:r>
            <a:endParaRPr lang="ru-RU" sz="12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«…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 проведении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ЕГЭ по иностранным языкам 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экзамен также включаются задания, для выполнения которых требуется прослушивание участниками экзамена аудиозаписи… В случае если во время записи устных ответов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произошел технический сбой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участнику экзамена по его выбору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предоставляется право выполнить задания, 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предусматривающие устные ответы,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тот же день или в резервные сроки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.» </a:t>
            </a:r>
          </a:p>
          <a:p>
            <a:pPr marL="0" indent="0" algn="just">
              <a:buNone/>
            </a:pP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п.76 </a:t>
            </a:r>
          </a:p>
          <a:p>
            <a:pPr marL="0" indent="0" algn="just">
              <a:buNone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 проведении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ЕГЭ по информатике 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выполнение письменной экзаменационной работы осуществляется на компьютере… В случае если во время экзамена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произошел технический сбой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участнику экзамена по его выбору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предоставляется право сдать экзамен в тот же день или в резервные сроки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.» </a:t>
            </a:r>
          </a:p>
          <a:p>
            <a:pPr marL="0" indent="0" algn="just">
              <a:buNone/>
            </a:pP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\\10.0.0.7\users\Personal\Чернышова_МА\ГИА_2023-2024\Тренировки_2024\Поряд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8" y="1131590"/>
            <a:ext cx="3029377" cy="321847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734"/>
            <a:ext cx="7344816" cy="723823"/>
          </a:xfrm>
        </p:spPr>
        <p:txBody>
          <a:bodyPr/>
          <a:lstStyle/>
          <a:p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Нормативные правовые акты</a:t>
            </a: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</a:b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Инструктивные материалы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71550"/>
            <a:ext cx="8136904" cy="4155221"/>
          </a:xfrm>
        </p:spPr>
        <p:txBody>
          <a:bodyPr/>
          <a:lstStyle/>
          <a:p>
            <a:pPr marL="0" indent="0" algn="just">
              <a:buNone/>
            </a:pPr>
            <a:endParaRPr lang="ru-RU" altLang="ru-RU" sz="10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2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1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Министерства просвещения  Российской Федерации и Федеральной службы по надзору в сфере </a:t>
            </a:r>
            <a:r>
              <a:rPr lang="ru-RU" alt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образования </a:t>
            </a:r>
            <a:r>
              <a:rPr lang="ru-RU" altLang="ru-RU" sz="1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науки от </a:t>
            </a:r>
            <a:r>
              <a:rPr lang="ru-RU" alt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04.04.2023 </a:t>
            </a:r>
            <a:r>
              <a:rPr lang="ru-RU" altLang="ru-RU" sz="1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 </a:t>
            </a:r>
            <a:r>
              <a:rPr lang="ru-RU" alt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233/552 </a:t>
            </a:r>
            <a:r>
              <a:rPr lang="ru-RU" alt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«Об утверждении Порядка проведения государственной итоговой аттестации по образовательным программам среднего общего образования</a:t>
            </a:r>
            <a:r>
              <a:rPr lang="ru-RU" alt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endParaRPr lang="ru-RU" altLang="ru-RU" sz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1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Министерства просвещения  Российской Федерации и Федеральной службы по надзору в </a:t>
            </a:r>
            <a:r>
              <a:rPr lang="ru-RU" alt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сфере образования </a:t>
            </a:r>
            <a:r>
              <a:rPr lang="ru-RU" altLang="ru-RU" sz="1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науки от 18.12.2023 № 953/2116 </a:t>
            </a:r>
            <a:r>
              <a:rPr lang="ru-RU" alt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 Об утверждении единого расписания и продолжительности проведения единого государственного экзамена по каждому учебному предмету, требований к использованию средств обучения и воспитания при его проведении в 2024 году» </a:t>
            </a:r>
          </a:p>
          <a:p>
            <a:pPr marL="0" indent="0" algn="just">
              <a:buNone/>
            </a:pPr>
            <a:endParaRPr lang="ru-RU" altLang="ru-RU" sz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министерства образования Ярославской области .03.2024   </a:t>
            </a:r>
            <a:r>
              <a:rPr lang="ru-RU" alt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/01-04  «О проведении тренировочного мероприятия 19.03.2024» </a:t>
            </a:r>
          </a:p>
          <a:p>
            <a:pPr marL="0" indent="0" algn="just">
              <a:buNone/>
            </a:pPr>
            <a:endParaRPr lang="ru-RU" altLang="ru-RU" sz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министерства образования Ярославской области </a:t>
            </a:r>
            <a:r>
              <a:rPr lang="ru-RU" alt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.03.2024   </a:t>
            </a:r>
            <a:r>
              <a:rPr lang="ru-RU" alt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/01-04  </a:t>
            </a:r>
            <a:r>
              <a:rPr lang="ru-RU" alt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«О проведении </a:t>
            </a:r>
            <a:r>
              <a:rPr lang="ru-RU" alt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тренировочного экзамена 21.03.2024» </a:t>
            </a:r>
          </a:p>
          <a:p>
            <a:pPr marL="0" indent="0" algn="just">
              <a:buNone/>
            </a:pPr>
            <a:endParaRPr lang="ru-RU" alt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Регламент проведения региональных тренировочных мероприятий с целью обучения работников 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</a:t>
            </a:r>
            <a:endParaRPr lang="ru-RU" alt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2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Информационное сопровождение </a:t>
            </a:r>
            <a:b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</a:b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«Горячая линия»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15566"/>
            <a:ext cx="8229600" cy="4032448"/>
          </a:xfrm>
        </p:spPr>
        <p:txBody>
          <a:bodyPr/>
          <a:lstStyle/>
          <a:p>
            <a:pPr algn="ctr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Техническая поддержка ППЭ: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Телефон «горячей линии»: </a:t>
            </a:r>
            <a:r>
              <a:rPr lang="ru-RU" sz="1400" dirty="0">
                <a:solidFill>
                  <a:schemeClr val="tx2"/>
                </a:solidFill>
              </a:rPr>
              <a:t>8-800-302-31-56, 8-499-302-31-56</a:t>
            </a:r>
            <a:r>
              <a:rPr lang="ru-RU" sz="1400" dirty="0" smtClean="0">
                <a:solidFill>
                  <a:schemeClr val="tx2"/>
                </a:solidFill>
              </a:rPr>
              <a:t>;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Адрес электронной почты: </a:t>
            </a:r>
            <a:r>
              <a:rPr lang="en-US" sz="1400" dirty="0" smtClean="0">
                <a:solidFill>
                  <a:schemeClr val="tx2"/>
                </a:solidFill>
              </a:rPr>
              <a:t>help-ppe@rustest.ru</a:t>
            </a:r>
            <a:endParaRPr lang="ru-RU" sz="1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400" dirty="0">
                <a:solidFill>
                  <a:schemeClr val="tx2"/>
                </a:solidFill>
              </a:rPr>
              <a:t>Контакты «горячей линии» </a:t>
            </a:r>
            <a:r>
              <a:rPr lang="ru-RU" sz="1400" dirty="0" smtClean="0">
                <a:solidFill>
                  <a:schemeClr val="tx2"/>
                </a:solidFill>
              </a:rPr>
              <a:t>МО </a:t>
            </a:r>
            <a:r>
              <a:rPr lang="ru-RU" sz="1400" dirty="0">
                <a:solidFill>
                  <a:schemeClr val="tx2"/>
                </a:solidFill>
              </a:rPr>
              <a:t>ЯО: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8(4852) 400-866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ГУ </a:t>
            </a:r>
            <a:r>
              <a:rPr lang="ru-RU" sz="1400" dirty="0">
                <a:solidFill>
                  <a:schemeClr val="tx2"/>
                </a:solidFill>
              </a:rPr>
              <a:t>ЯО </a:t>
            </a:r>
            <a:r>
              <a:rPr lang="ru-RU" sz="1400" dirty="0" err="1" smtClean="0">
                <a:solidFill>
                  <a:schemeClr val="tx2"/>
                </a:solidFill>
              </a:rPr>
              <a:t>ЦОиККО</a:t>
            </a:r>
            <a:r>
              <a:rPr lang="ru-RU" sz="1400" dirty="0" smtClean="0">
                <a:solidFill>
                  <a:schemeClr val="tx2"/>
                </a:solidFill>
              </a:rPr>
              <a:t>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8(4852)283-676</a:t>
            </a:r>
            <a:endParaRPr lang="ru-RU" sz="1400" dirty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8(4852)280-883</a:t>
            </a:r>
            <a:endParaRPr lang="ru-RU" sz="1400" dirty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8(4852)288-498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Поддержка представителей ППЭ и пользователей портала </a:t>
            </a:r>
            <a:r>
              <a:rPr lang="en-US" sz="1400" dirty="0" smtClean="0">
                <a:solidFill>
                  <a:schemeClr val="tx2"/>
                </a:solidFill>
                <a:hlinkClick r:id="rId3"/>
              </a:rPr>
              <a:t>www.smotriege.ru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по вопросам видеонаблюдения 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8 800 100-43-12 –федеральный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Адрес электронной почты: </a:t>
            </a:r>
            <a:r>
              <a:rPr lang="en-US" sz="1400" dirty="0" smtClean="0">
                <a:solidFill>
                  <a:schemeClr val="tx2"/>
                </a:solidFill>
                <a:hlinkClick r:id="rId4"/>
              </a:rPr>
              <a:t>help@smotriege.ru</a:t>
            </a:r>
            <a:endParaRPr lang="ru-RU" sz="1400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8(4852)280-899- </a:t>
            </a:r>
            <a:r>
              <a:rPr lang="ru-RU" sz="1400" dirty="0">
                <a:solidFill>
                  <a:schemeClr val="tx2"/>
                </a:solidFill>
              </a:rPr>
              <a:t>региональный координатор</a:t>
            </a:r>
          </a:p>
          <a:p>
            <a:pPr algn="ctr">
              <a:buFont typeface="Wingdings" pitchFamily="2" charset="2"/>
              <a:buChar char="Ø"/>
            </a:pPr>
            <a:endParaRPr lang="ru-RU" sz="2000" b="1" dirty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9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1721" y="123478"/>
            <a:ext cx="78843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Дата: 19.03.2024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Предмет: Литература (18), Английский язык (устная часть) (29)</a:t>
            </a:r>
            <a:endParaRPr lang="ru-RU" b="1" kern="0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6000" y="1265332"/>
            <a:ext cx="25202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Цели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73" y="1673936"/>
            <a:ext cx="36004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бучение работников ППЭ проведению экзаменов с применением </a:t>
            </a:r>
            <a:r>
              <a:rPr lang="ru-RU" sz="105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технологии сканирования ЭМ в аудиториях ППЭ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Определение технической готовности аудиторий и Штаба ППЭ для применения в них технологий экзаменов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Определение работоспособности </a:t>
            </a:r>
            <a:r>
              <a:rPr lang="ru-RU" sz="105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криптосредств</a:t>
            </a:r>
            <a:r>
              <a:rPr lang="ru-RU" sz="105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105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токенов</a:t>
            </a:r>
            <a:r>
              <a:rPr lang="ru-RU" sz="105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членов ГЭК), предназначенных для проведения экзамена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50" dirty="0" smtClean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265332"/>
            <a:ext cx="2664296" cy="370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Технологии 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77966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</a:t>
            </a: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оставка </a:t>
            </a:r>
            <a:r>
              <a:rPr lang="ru-RU" sz="12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экзаменационных материалов по сети «Интернет</a:t>
            </a: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ечать полного комплекта ЭМ (бланков регистрации) в аудиториях ППЭ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Сканирование бланков ЕГЭ (бланков регистрации) и форм ППЭ в аудиториях ППЭ</a:t>
            </a:r>
            <a:endParaRPr lang="ru-RU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7803" y="404240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Без участников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</a:t>
            </a: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аботники ППЭ - 173   </a:t>
            </a:r>
            <a:endParaRPr lang="ru-RU" sz="120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5835" y="3579862"/>
            <a:ext cx="253253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Участники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33622" y="3075806"/>
            <a:ext cx="2782794" cy="531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</a:rPr>
              <a:t>КТГ – 18.03.2024 – 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</a:rPr>
              <a:t>14.00-17.00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3795886"/>
            <a:ext cx="3168352" cy="911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</a:rPr>
              <a:t>7 ППЭ, все аудитории </a:t>
            </a:r>
            <a:r>
              <a:rPr lang="ru-RU" sz="1600" b="1" dirty="0" smtClean="0">
                <a:solidFill>
                  <a:prstClr val="white"/>
                </a:solidFill>
              </a:rPr>
              <a:t>ППЭ основного периода ( </a:t>
            </a:r>
            <a:r>
              <a:rPr lang="ru-RU" sz="1600" b="1" dirty="0">
                <a:solidFill>
                  <a:prstClr val="white"/>
                </a:solidFill>
              </a:rPr>
              <a:t>г. </a:t>
            </a:r>
            <a:r>
              <a:rPr lang="ru-RU" sz="1600" b="1" dirty="0" smtClean="0">
                <a:solidFill>
                  <a:prstClr val="white"/>
                </a:solidFill>
              </a:rPr>
              <a:t>Рыбинск)</a:t>
            </a:r>
            <a:endParaRPr lang="ru-RU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7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1721" y="123478"/>
            <a:ext cx="78843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Дата: 21.03.2024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Предмет: География (8)</a:t>
            </a:r>
            <a:endParaRPr lang="ru-RU" b="1" kern="0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6000" y="1265332"/>
            <a:ext cx="25202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Цели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73" y="1673936"/>
            <a:ext cx="36004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бучение работников ППЭ проведению экзаменов с применением технологии </a:t>
            </a:r>
            <a:r>
              <a:rPr lang="ru-RU" sz="105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сканирования ЭМ в аудиториях ППЭ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Определение технической готовности аудиторий и Штаба ППЭ для применения в них технологий экзаменов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Определение работоспособности </a:t>
            </a:r>
            <a:r>
              <a:rPr lang="ru-RU" sz="105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криптосредств</a:t>
            </a:r>
            <a:r>
              <a:rPr lang="ru-RU" sz="105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105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токенов</a:t>
            </a:r>
            <a:r>
              <a:rPr lang="ru-RU" sz="105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членов ГЭК), предназначенных для проведения экзамена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50" dirty="0" smtClean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265332"/>
            <a:ext cx="2664296" cy="370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Технологии 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77966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</a:t>
            </a: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оставка </a:t>
            </a:r>
            <a:r>
              <a:rPr lang="ru-RU" sz="12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экзаменационных материалов по сети «Интернет</a:t>
            </a: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ечать полного комплекта ЭМ (бланков регистрации) в аудиториях ППЭ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Сканирование бланков ЕГЭ (бланков регистрации) и форм ППЭ в аудиториях ППЭ</a:t>
            </a:r>
            <a:endParaRPr lang="ru-RU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7803" y="404240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Без участников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</a:t>
            </a: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аботники ППЭ    </a:t>
            </a:r>
            <a:endParaRPr lang="ru-RU" sz="120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5835" y="3579862"/>
            <a:ext cx="253253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Участники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33622" y="3075806"/>
            <a:ext cx="2782794" cy="531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</a:rPr>
              <a:t>КТГ – 19.03.2024 – 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</a:rPr>
              <a:t>14.00-17.00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3795886"/>
            <a:ext cx="3456384" cy="911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</a:rPr>
              <a:t>18 </a:t>
            </a:r>
            <a:r>
              <a:rPr lang="ru-RU" sz="1600" b="1" dirty="0">
                <a:solidFill>
                  <a:prstClr val="white"/>
                </a:solidFill>
              </a:rPr>
              <a:t>ППЭ, все аудитории </a:t>
            </a:r>
            <a:r>
              <a:rPr lang="ru-RU" sz="1600" b="1" dirty="0" smtClean="0">
                <a:solidFill>
                  <a:prstClr val="white"/>
                </a:solidFill>
              </a:rPr>
              <a:t>ППЭ основного периода ( все МР кроме 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</a:rPr>
              <a:t>г</a:t>
            </a:r>
            <a:r>
              <a:rPr lang="ru-RU" sz="1600" b="1" dirty="0">
                <a:solidFill>
                  <a:prstClr val="white"/>
                </a:solidFill>
              </a:rPr>
              <a:t>. </a:t>
            </a:r>
            <a:r>
              <a:rPr lang="ru-RU" sz="1600" b="1" dirty="0" smtClean="0">
                <a:solidFill>
                  <a:prstClr val="white"/>
                </a:solidFill>
              </a:rPr>
              <a:t>Рыбинска и г. Ярославля)</a:t>
            </a:r>
            <a:endParaRPr lang="ru-RU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312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1679" y="267494"/>
            <a:ext cx="7306147" cy="288042"/>
          </a:xfrm>
          <a:prstGeom prst="rect">
            <a:avLst/>
          </a:prstGeom>
        </p:spPr>
        <p:txBody>
          <a:bodyPr vert="horz" wrap="square" lIns="0" tIns="10936" rIns="0" bIns="0" rtlCol="0">
            <a:spAutoFit/>
          </a:bodyPr>
          <a:lstStyle/>
          <a:p>
            <a:pPr marL="9942" algn="ctr">
              <a:spcBef>
                <a:spcPts val="86"/>
              </a:spcBef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Этапы  подготовки ППЭ 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04884"/>
              </p:ext>
            </p:extLst>
          </p:nvPr>
        </p:nvGraphicFramePr>
        <p:xfrm>
          <a:off x="1043608" y="699542"/>
          <a:ext cx="7704856" cy="4209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6112"/>
                <a:gridCol w="2604877"/>
                <a:gridCol w="2453867"/>
              </a:tblGrid>
              <a:tr h="348052">
                <a:tc>
                  <a:txBody>
                    <a:bodyPr/>
                    <a:lstStyle/>
                    <a:p>
                      <a:pPr marL="65405" marR="16764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40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sz="140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0632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167640" indent="-60388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40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sz="140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172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167640" indent="-60388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40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Регламентные сроки</a:t>
                      </a:r>
                      <a:endParaRPr sz="140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172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964086">
                <a:tc>
                  <a:txBody>
                    <a:bodyPr/>
                    <a:lstStyle/>
                    <a:p>
                      <a:pPr marL="65405" marR="167640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05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</a:t>
                      </a:r>
                      <a:r>
                        <a:rPr lang="ru-RU" sz="1050" b="1" u="sng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ГЭК</a:t>
                      </a:r>
                      <a:endParaRPr sz="1050" b="1" u="sng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632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167640" indent="-60388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Соответствие ППЭ требованиям Порядка, работоспособность, сохранность оборудования, авторизация в личном кабинете ППЭ для проверки работоспособности </a:t>
                      </a:r>
                      <a:r>
                        <a:rPr lang="ru-RU" sz="1050" b="1" kern="1200" dirty="0" err="1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криптосредств</a:t>
                      </a: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sz="105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172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28015" marR="426084" indent="-194945" algn="ctr">
                        <a:lnSpc>
                          <a:spcPct val="102099"/>
                        </a:lnSpc>
                        <a:spcBef>
                          <a:spcPts val="430"/>
                        </a:spcBef>
                      </a:pPr>
                      <a:r>
                        <a:rPr lang="ru-RU" sz="1050" b="1" spc="-1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чем за две недели </a:t>
                      </a:r>
                      <a:r>
                        <a:rPr lang="ru-RU" sz="1050" b="1" spc="-1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начала экзаменов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172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751340">
                <a:tc>
                  <a:txBody>
                    <a:bodyPr/>
                    <a:lstStyle/>
                    <a:p>
                      <a:pPr marL="65405" marR="167640" indent="-46228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Технический специалист ППЭ</a:t>
                      </a:r>
                      <a:endParaRPr sz="105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9292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167640" indent="-60388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Получение интернет-пакетов с ЭМ в ЛК ППЭ, проведение технической подготовки ППЭ</a:t>
                      </a:r>
                      <a:endParaRPr sz="105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9292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050" b="1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ранее 5 календарных дней</a:t>
                      </a:r>
                      <a:r>
                        <a:rPr lang="ru-RU" sz="105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 позднее 17:00 </a:t>
                      </a:r>
                      <a:r>
                        <a:rPr lang="ru-RU" sz="1050" b="1" baseline="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времени календарного дня, предшествующего дню проведению экзамена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93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833315">
                <a:tc>
                  <a:txBody>
                    <a:bodyPr/>
                    <a:lstStyle/>
                    <a:p>
                      <a:pPr marL="65405" marR="167640" indent="-46228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Технический специалист ППЭ, член ГЭК, руководитель ППЭ</a:t>
                      </a:r>
                      <a:endParaRPr sz="105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контроля технической готовности, в </a:t>
                      </a:r>
                      <a:r>
                        <a:rPr lang="ru-RU" sz="1050" b="1" u="sng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том числе авторизация членов ГЭК </a:t>
                      </a: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(передача актов в систему мониторинга готовности ППЭ)</a:t>
                      </a:r>
                      <a:endParaRPr sz="105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274955" indent="-635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lang="ru-RU" sz="1050" b="1" spc="-1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ранее 2 рабочих дней и не позднее 17:00 </a:t>
                      </a:r>
                      <a:r>
                        <a:rPr lang="ru-RU" sz="1050" b="1" spc="-1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времени календарного дня, предшествующего дню проведения экзамена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4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486780">
                <a:tc>
                  <a:txBody>
                    <a:bodyPr/>
                    <a:lstStyle/>
                    <a:p>
                      <a:pPr marL="65405" marR="167640" indent="-46228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Технический специалист ППЭ, руководитель ППЭ</a:t>
                      </a:r>
                      <a:endParaRPr sz="105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Проверка средств видеонаблюдения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50" b="1" kern="1200" dirty="0" smtClean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календарный день </a:t>
                      </a:r>
                      <a:r>
                        <a:rPr lang="ru-RU" sz="1050" b="1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экзамена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1750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792891">
                <a:tc>
                  <a:txBody>
                    <a:bodyPr/>
                    <a:lstStyle/>
                    <a:p>
                      <a:pPr marL="65405" marR="167640" indent="-46228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ППЭ, </a:t>
                      </a:r>
                    </a:p>
                    <a:p>
                      <a:pPr marL="65405" marR="167640" indent="-46228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ОО</a:t>
                      </a:r>
                      <a:endParaRPr sz="105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1145" indent="-4318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ru-RU" sz="1050" b="1" kern="1200" dirty="0" smtClean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271145" indent="-4318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Проверка готовности ППЭ</a:t>
                      </a:r>
                    </a:p>
                    <a:p>
                      <a:pPr marL="0" marR="271145" indent="-4318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(форма ППЭ-01) </a:t>
                      </a:r>
                      <a:endParaRPr sz="105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29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чем за 1 календарный</a:t>
                      </a:r>
                      <a:r>
                        <a:rPr lang="ru-RU" sz="105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050" b="1" baseline="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начала экзамена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1750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3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5576" y="51470"/>
            <a:ext cx="8242251" cy="454754"/>
          </a:xfrm>
          <a:prstGeom prst="rect">
            <a:avLst/>
          </a:prstGeom>
        </p:spPr>
        <p:txBody>
          <a:bodyPr vert="horz" wrap="square" lIns="0" tIns="10936" rIns="0" bIns="0" rtlCol="0">
            <a:spAutoFit/>
          </a:bodyPr>
          <a:lstStyle/>
          <a:p>
            <a:pPr marL="9942" algn="ctr">
              <a:spcBef>
                <a:spcPts val="86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Мониторинг готовности ППЭ</a:t>
            </a:r>
            <a:r>
              <a:rPr lang="ru-RU" sz="14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9942" algn="ctr">
              <a:spcBef>
                <a:spcPts val="86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Регламентные </a:t>
            </a:r>
            <a:r>
              <a:rPr lang="ru-RU" sz="14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сроки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осуществления этапов подготовки и проведения экзамена в ППЭ</a:t>
            </a:r>
            <a:endParaRPr sz="1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959841"/>
              </p:ext>
            </p:extLst>
          </p:nvPr>
        </p:nvGraphicFramePr>
        <p:xfrm>
          <a:off x="356867" y="676275"/>
          <a:ext cx="8640960" cy="44440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659"/>
                <a:gridCol w="1728029"/>
                <a:gridCol w="1660386"/>
                <a:gridCol w="1660386"/>
                <a:gridCol w="1708500"/>
              </a:tblGrid>
              <a:tr h="177255">
                <a:tc rowSpan="2">
                  <a:txBody>
                    <a:bodyPr/>
                    <a:lstStyle/>
                    <a:p>
                      <a:pPr marR="167640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900" b="1" i="1" spc="-2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Этап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3911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900" b="1" i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Статус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3911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Сроки</a:t>
                      </a:r>
                      <a:r>
                        <a:rPr sz="900" b="1" i="1" spc="6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(по</a:t>
                      </a:r>
                      <a:r>
                        <a:rPr sz="900" b="1" i="1" spc="7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местному</a:t>
                      </a:r>
                      <a:r>
                        <a:rPr sz="900" b="1" i="1" spc="6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времени)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18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99085" marR="290830" indent="77470">
                        <a:lnSpc>
                          <a:spcPct val="102099"/>
                        </a:lnSpc>
                        <a:spcBef>
                          <a:spcPts val="40"/>
                        </a:spcBef>
                      </a:pP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Отображение</a:t>
                      </a:r>
                      <a:r>
                        <a:rPr sz="900" b="1" i="1" spc="13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5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мониторинге</a:t>
                      </a:r>
                      <a:r>
                        <a:rPr sz="900" b="1" i="1" spc="12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ППЭ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345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177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8585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8585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Не</a:t>
                      </a:r>
                      <a:r>
                        <a:rPr sz="900" b="1" i="1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ранее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18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35305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Не</a:t>
                      </a:r>
                      <a:r>
                        <a:rPr sz="900" b="1" i="1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позднее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18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568560">
                <a:tc>
                  <a:txBody>
                    <a:bodyPr/>
                    <a:lstStyle/>
                    <a:p>
                      <a:pPr marL="65405" marR="167640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Техническая</a:t>
                      </a:r>
                      <a:r>
                        <a:rPr sz="900" spc="9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подготовка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10632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78105" indent="-603885" algn="l">
                        <a:lnSpc>
                          <a:spcPct val="102099"/>
                        </a:lnSpc>
                        <a:spcBef>
                          <a:spcPts val="4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Техническая</a:t>
                      </a:r>
                      <a:r>
                        <a:rPr sz="900" b="1" spc="1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подготовка пройдена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37172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5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dirty="0" err="1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календарных</a:t>
                      </a:r>
                      <a:r>
                        <a:rPr sz="900" spc="114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2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дней</a:t>
                      </a:r>
                      <a:r>
                        <a:rPr lang="ru-RU" sz="900" spc="-2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до 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40196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lang="ru-RU" sz="900" b="1" spc="-1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17:00</a:t>
                      </a:r>
                      <a:endParaRPr lang="ru-RU" sz="9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9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календарного дня, предшествующего дню проведения </a:t>
                      </a:r>
                      <a:r>
                        <a:rPr lang="ru-RU" sz="900" spc="-1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lang="ru-RU"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40196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28015" marR="426084" indent="-194945" algn="ctr">
                        <a:lnSpc>
                          <a:spcPct val="102099"/>
                        </a:lnSpc>
                        <a:spcBef>
                          <a:spcPts val="430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Техподготовка пройдена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37172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621981">
                <a:tc>
                  <a:txBody>
                    <a:bodyPr/>
                    <a:lstStyle/>
                    <a:p>
                      <a:pPr marL="597535" marR="304165" indent="-462280" algn="ctr">
                        <a:lnSpc>
                          <a:spcPct val="102099"/>
                        </a:lnSpc>
                        <a:spcBef>
                          <a:spcPts val="1075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Контроль</a:t>
                      </a:r>
                      <a:r>
                        <a:rPr sz="900" spc="8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технической готовности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9292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150495" indent="-36195" algn="ctr">
                        <a:lnSpc>
                          <a:spcPct val="102099"/>
                        </a:lnSpc>
                        <a:spcBef>
                          <a:spcPts val="1075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Контроль</a:t>
                      </a:r>
                      <a:r>
                        <a:rPr sz="900" b="1" spc="8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технической </a:t>
                      </a: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готовности</a:t>
                      </a:r>
                      <a:r>
                        <a:rPr sz="900" b="1" spc="1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завершен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9292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2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marL="105410" marR="99060" algn="ctr">
                        <a:lnSpc>
                          <a:spcPct val="102099"/>
                        </a:lnSpc>
                      </a:pPr>
                      <a:r>
                        <a:rPr sz="900" dirty="0" err="1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рабочих</a:t>
                      </a:r>
                      <a:r>
                        <a:rPr sz="900" spc="5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дн</a:t>
                      </a:r>
                      <a:r>
                        <a:rPr lang="ru-RU" sz="9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я</a:t>
                      </a:r>
                      <a:r>
                        <a:rPr sz="900" spc="45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 err="1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до</a:t>
                      </a:r>
                      <a:r>
                        <a:rPr sz="900" spc="5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2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29391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17:00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9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календарного дня, предшествующего дню проведения </a:t>
                      </a:r>
                      <a:r>
                        <a:rPr sz="900" spc="-1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95522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КТГ</a:t>
                      </a:r>
                      <a:r>
                        <a:rPr sz="900" b="1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завершен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2593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541128">
                <a:tc>
                  <a:txBody>
                    <a:bodyPr/>
                    <a:lstStyle/>
                    <a:p>
                      <a:pPr marR="167640" algn="ctr">
                        <a:lnSpc>
                          <a:spcPct val="100000"/>
                        </a:lnSpc>
                      </a:pPr>
                      <a:endParaRPr sz="1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  <a:p>
                      <a:pPr marL="520700" marR="167640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Авторизация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2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marL="105410" marR="99060" algn="ctr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900" dirty="0" err="1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рабочих</a:t>
                      </a:r>
                      <a:r>
                        <a:rPr sz="900" spc="5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дн</a:t>
                      </a:r>
                      <a:r>
                        <a:rPr lang="ru-RU" sz="9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я</a:t>
                      </a:r>
                      <a:r>
                        <a:rPr sz="900" spc="45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 err="1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до</a:t>
                      </a:r>
                      <a:r>
                        <a:rPr sz="900" spc="5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2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31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lang="ru-RU" sz="900" b="1" spc="-1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17:00</a:t>
                      </a:r>
                      <a:endParaRPr lang="ru-RU" sz="9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9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календарного дня, предшествующего дню проведения </a:t>
                      </a:r>
                      <a:r>
                        <a:rPr lang="ru-RU" sz="900" spc="-1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lang="ru-RU"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345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274955" indent="-635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Авторизовалось 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(</a:t>
                      </a:r>
                      <a:r>
                        <a:rPr sz="900" b="1" spc="-1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количество</a:t>
                      </a:r>
                      <a:endParaRPr lang="ru-RU" sz="900" b="1" spc="-1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marL="282575" marR="274955" indent="-635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lang="ru-RU" sz="900" b="1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а</a:t>
                      </a:r>
                      <a:r>
                        <a:rPr sz="900" b="1" u="sng" spc="-1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вторизовавшихся</a:t>
                      </a:r>
                      <a:endParaRPr lang="ru-RU" sz="900" b="1" u="sng" spc="-1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marL="282575" marR="274955" indent="-635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b="1" u="sng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членов</a:t>
                      </a:r>
                      <a:r>
                        <a:rPr sz="900" b="1" u="sng" spc="8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u="sng" spc="-2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ГЭК)</a:t>
                      </a:r>
                      <a:endParaRPr sz="900" b="1" u="sng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310536">
                <a:tc>
                  <a:txBody>
                    <a:bodyPr/>
                    <a:lstStyle/>
                    <a:p>
                      <a:pPr marL="276225" marR="1676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Скачивание</a:t>
                      </a:r>
                      <a:r>
                        <a:rPr sz="900" spc="114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ключа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2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9:30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3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10:00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3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Ключ</a:t>
                      </a:r>
                      <a:r>
                        <a:rPr sz="900" b="1" spc="5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скачан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310536">
                <a:tc>
                  <a:txBody>
                    <a:bodyPr/>
                    <a:lstStyle/>
                    <a:p>
                      <a:pPr marL="267970" marR="1676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Начало</a:t>
                      </a:r>
                      <a:r>
                        <a:rPr sz="900" spc="8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экзаменов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08660" marR="271145" indent="-431800" algn="ctr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Экзамены</a:t>
                      </a:r>
                      <a:r>
                        <a:rPr sz="900" b="1" spc="1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успешно начались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129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10:05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11:00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Экзамены</a:t>
                      </a:r>
                      <a:r>
                        <a:rPr sz="900" b="1" spc="1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начались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348781">
                <a:tc>
                  <a:txBody>
                    <a:bodyPr/>
                    <a:lstStyle/>
                    <a:p>
                      <a:pPr marL="502920" marR="669925" indent="5080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133350" indent="-491490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endParaRPr lang="ru-RU" sz="900" b="1" kern="1200" dirty="0" smtClean="0">
                        <a:solidFill>
                          <a:srgbClr val="0E548F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marL="630555" marR="133350" indent="-491490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lang="ru-RU" sz="1050" b="1" kern="1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Ожидание участников</a:t>
                      </a:r>
                      <a:endParaRPr sz="1050" b="1" kern="1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864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10:30</a:t>
                      </a:r>
                      <a:endParaRPr sz="900" b="1" kern="1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lang="ru-RU" sz="900" b="1" kern="1200" spc="-1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Отмена статуса до 12:00 (допустимо до 16:30)</a:t>
                      </a:r>
                      <a:endParaRPr sz="900" b="1" kern="1200" spc="-1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74040" marR="469900" indent="-95885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864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18038"/>
                      </a:srgbClr>
                    </a:solidFill>
                  </a:tcPr>
                </a:tc>
              </a:tr>
              <a:tr h="309540">
                <a:tc>
                  <a:txBody>
                    <a:bodyPr/>
                    <a:lstStyle/>
                    <a:p>
                      <a:pPr marL="502920" marR="669925" indent="5080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spc="-1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Завершен</a:t>
                      </a:r>
                      <a:r>
                        <a:rPr lang="ru-RU" sz="900" spc="-1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и</a:t>
                      </a:r>
                      <a:r>
                        <a:rPr sz="900" spc="-1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е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аудирования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133350" indent="-491490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Аудирование</a:t>
                      </a:r>
                      <a:r>
                        <a:rPr sz="900" b="1" spc="1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успешно завершено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10:40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11:35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74040" marR="469900" indent="-95885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Аудирование завершено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310536"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 err="1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Завершение</a:t>
                      </a:r>
                      <a:r>
                        <a:rPr sz="900" spc="12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экзаменов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900" b="1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</a:t>
                      </a:r>
                      <a:r>
                        <a:rPr sz="900" b="1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замены</a:t>
                      </a:r>
                      <a:r>
                        <a:rPr sz="900" b="1" spc="75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завершены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10:30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16:30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Экзамены</a:t>
                      </a:r>
                      <a:r>
                        <a:rPr sz="900" b="1" spc="1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завершены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310536">
                <a:tc>
                  <a:txBody>
                    <a:bodyPr/>
                    <a:lstStyle/>
                    <a:p>
                      <a:pPr marL="267335" marR="1676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Передача</a:t>
                      </a:r>
                      <a:r>
                        <a:rPr sz="900" spc="1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бланков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98830" marR="358775" indent="-433705" algn="ctr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lang="ru-RU" sz="900" b="1" kern="12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Материалы</a:t>
                      </a:r>
                    </a:p>
                    <a:p>
                      <a:pPr marL="798830" marR="358775" indent="-433705" algn="ctr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sz="900" b="1" kern="120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пере</a:t>
                      </a:r>
                      <a:r>
                        <a:rPr lang="ru-RU" sz="900" b="1" kern="12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да</a:t>
                      </a:r>
                      <a:r>
                        <a:rPr sz="900" b="1" kern="120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ны</a:t>
                      </a:r>
                      <a:r>
                        <a:rPr sz="900" b="1" kern="12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kern="12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 РЦОИ</a:t>
                      </a:r>
                    </a:p>
                  </a:txBody>
                  <a:tcPr marL="0" marR="0" marT="129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11:00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19:00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900" b="1" kern="12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Материалы </a:t>
                      </a:r>
                      <a:r>
                        <a:rPr sz="900" b="1" kern="12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kern="12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переданы</a:t>
                      </a: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310536">
                <a:tc>
                  <a:txBody>
                    <a:bodyPr/>
                    <a:lstStyle/>
                    <a:p>
                      <a:pPr marL="200660" marR="1676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Передача</a:t>
                      </a:r>
                      <a:r>
                        <a:rPr sz="900" spc="1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журналов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10:30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19:00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Журналы</a:t>
                      </a:r>
                      <a:r>
                        <a:rPr sz="900" b="1" spc="9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переданы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4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Подготовка к проведению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экзаменов.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Готовность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ППЭ.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1590"/>
            <a:ext cx="2746648" cy="38164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Обеспечивают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ОО, на базе которой расположен ППЭ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ППЭ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Технический специалист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Контролирует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 ГЭК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!!!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Исключается норма о необходимости выделения помещений для представителей средств массовой информации и общественных наблюдателей.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15566"/>
            <a:ext cx="576064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Подготовка к проведению экзаменов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Готовность ППЭ.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1590"/>
            <a:ext cx="2746648" cy="381642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!!!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Штабе ППЭ организуются места для хранения личных вещей членов ГЭК, руководителя организации, в помещениях которой организован ППЭ, или уполномоченного им лица, руководителя ППЭ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технических специалистов,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общественных наблюдателей, должностных лиц </a:t>
            </a:r>
            <a:r>
              <a:rPr lang="ru-RU" sz="12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Рособрнадзора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а также иных лиц, определенных </a:t>
            </a:r>
            <a:r>
              <a:rPr lang="ru-RU" sz="12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Рособнадзором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должностных лиц ОИВ…»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Место для хранения средств связи (возможность использования только по служебной необходимости)</a:t>
            </a:r>
            <a:endParaRPr lang="ru-RU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2" descr="\\10.0.0.7\users\Personal\Чернышова_МА\ГИА_2023-2024\Досрочный период_2024\Group 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31589"/>
            <a:ext cx="5757171" cy="31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8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3479"/>
            <a:ext cx="8229600" cy="576064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Подготовка к проведению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экзаменов. Готовность ППЭ.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857854"/>
            <a:ext cx="3298323" cy="3960440"/>
          </a:xfrm>
        </p:spPr>
        <p:txBody>
          <a:bodyPr/>
          <a:lstStyle/>
          <a:p>
            <a:pPr algn="just"/>
            <a:r>
              <a:rPr lang="ru-RU" sz="11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настроенные на точное время часы, находящиеся в поле зрения участников экзаменов; </a:t>
            </a:r>
          </a:p>
          <a:p>
            <a:pPr algn="just"/>
            <a:r>
              <a:rPr lang="ru-RU" sz="11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закрыты стенды, плакаты и иные материалы со справочно-познавательной информацией;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подготовлены черновики из расчета по два листа на каждого участника экзамена с запасом 10%; </a:t>
            </a:r>
          </a:p>
          <a:p>
            <a:pPr algn="just"/>
            <a:r>
              <a:rPr lang="ru-RU" sz="11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подготовлен стол, находящийся в зоне видимости камер видеонаблюдения, для осуществления раскладки ЭМ в процессе их печати в начале экзамена и раскладки и последующей упаковки ЭМ, собранных организаторами у участников экзаменов после окончания экзамена; </a:t>
            </a:r>
          </a:p>
          <a:p>
            <a:pPr algn="just"/>
            <a:r>
              <a:rPr lang="ru-RU" sz="11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подготовлены места для организаторов и общественного наблюдателя; </a:t>
            </a:r>
          </a:p>
          <a:p>
            <a:pPr algn="just"/>
            <a:r>
              <a:rPr lang="ru-RU" sz="11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подготовлены рабочие места (индивидуальный стол и стул) для участников </a:t>
            </a:r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экзаменов</a:t>
            </a:r>
            <a:r>
              <a:rPr lang="ru-RU" sz="11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обозначенные заметным номером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837875" y="987574"/>
            <a:ext cx="5291643" cy="37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/>
          <a:lstStyle/>
          <a:p>
            <a:r>
              <a:rPr lang="ru-RU" sz="18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Подготовка к проведению экзаменов. Работники ППЭ.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9896"/>
            <a:ext cx="2746648" cy="3816424"/>
          </a:xfrm>
        </p:spPr>
        <p:txBody>
          <a:bodyPr/>
          <a:lstStyle/>
          <a:p>
            <a:pPr marL="0" indent="0" algn="just">
              <a:buNone/>
            </a:pPr>
            <a:endParaRPr lang="ru-RU" sz="11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ФГБУ 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«Федеральный  центр тестирования»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будет проводится 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дистанционное обучение на учебной платформе, расположенной по адресу </a:t>
            </a:r>
            <a:r>
              <a:rPr lang="en-US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://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edu2024.rustest.ru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для 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специалистов, привлекаемых к проведению  государственной итоговой аттестации по образовательным программам среднего общего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образования в основной период  2024 </a:t>
            </a:r>
          </a:p>
          <a:p>
            <a:pPr marL="0" indent="0" algn="just">
              <a:buNone/>
            </a:pP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С 25 марта 2024 года</a:t>
            </a:r>
          </a:p>
          <a:p>
            <a:pPr marL="0" indent="0" algn="ctr">
              <a:buNone/>
            </a:pPr>
            <a:endParaRPr lang="ru-RU" sz="11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Участие 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тренировочных мероприятиях 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менее двух раз</a:t>
            </a:r>
          </a:p>
          <a:p>
            <a:pPr marL="0" indent="0" algn="just">
              <a:buNone/>
            </a:pPr>
            <a:endParaRPr 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 descr="\\10.0.0.7\users\Personal\Чернышова_МА\ГИА_2023-2024\Тренировки_2024\У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059582"/>
            <a:ext cx="4857431" cy="340371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15172</TotalTime>
  <Words>1364</Words>
  <Application>Microsoft Office PowerPoint</Application>
  <PresentationFormat>Экран (16:9)</PresentationFormat>
  <Paragraphs>235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1_Тема Office</vt:lpstr>
      <vt:lpstr>2_Тема Office</vt:lpstr>
      <vt:lpstr>3_Тема Office</vt:lpstr>
      <vt:lpstr> Проведение  региональных тренировочных мероприятий  19.03.2024, 21.03.2024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проведению экзаменов. Готовность ППЭ.</vt:lpstr>
      <vt:lpstr>Подготовка к проведению экзаменов . Готовность ППЭ.</vt:lpstr>
      <vt:lpstr>Подготовка к проведению экзаменов. Готовность ППЭ.</vt:lpstr>
      <vt:lpstr>Подготовка к проведению экзаменов. Работники ППЭ.</vt:lpstr>
      <vt:lpstr>Ключевые изменения.  Порядок проведения государственной итоговой аттестации</vt:lpstr>
      <vt:lpstr>Ключевые изменения.  Порядок проведения государственной итоговой аттестации</vt:lpstr>
      <vt:lpstr>Нормативные правовые акты Инструктивные материалы</vt:lpstr>
      <vt:lpstr>Информационное сопровождение  «Горячая линия»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Золотарева Елена Николаевна</dc:creator>
  <cp:lastModifiedBy>Павлова_МН</cp:lastModifiedBy>
  <cp:revision>982</cp:revision>
  <cp:lastPrinted>2024-03-14T09:24:44Z</cp:lastPrinted>
  <dcterms:created xsi:type="dcterms:W3CDTF">2016-11-25T13:06:27Z</dcterms:created>
  <dcterms:modified xsi:type="dcterms:W3CDTF">2024-03-15T06:54:27Z</dcterms:modified>
</cp:coreProperties>
</file>